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97" r:id="rId2"/>
    <p:sldId id="298" r:id="rId3"/>
    <p:sldId id="257" r:id="rId4"/>
    <p:sldId id="262" r:id="rId5"/>
    <p:sldId id="285" r:id="rId6"/>
    <p:sldId id="283" r:id="rId7"/>
    <p:sldId id="287" r:id="rId8"/>
    <p:sldId id="272" r:id="rId9"/>
    <p:sldId id="288" r:id="rId10"/>
    <p:sldId id="274" r:id="rId11"/>
    <p:sldId id="299" r:id="rId12"/>
    <p:sldId id="275" r:id="rId13"/>
    <p:sldId id="292" r:id="rId14"/>
    <p:sldId id="290" r:id="rId15"/>
    <p:sldId id="291" r:id="rId16"/>
    <p:sldId id="279" r:id="rId17"/>
    <p:sldId id="301" r:id="rId18"/>
  </p:sldIdLst>
  <p:sldSz cx="9144000" cy="5143500" type="screen16x9"/>
  <p:notesSz cx="6858000" cy="9144000"/>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50" userDrawn="1">
          <p15:clr>
            <a:srgbClr val="A4A3A4"/>
          </p15:clr>
        </p15:guide>
        <p15:guide id="2" pos="393" userDrawn="1">
          <p15:clr>
            <a:srgbClr val="A4A3A4"/>
          </p15:clr>
        </p15:guide>
        <p15:guide id="3" orient="horz" pos="2251" userDrawn="1">
          <p15:clr>
            <a:srgbClr val="A4A3A4"/>
          </p15:clr>
        </p15:guide>
        <p15:guide id="4" orient="horz" pos="1257" userDrawn="1">
          <p15:clr>
            <a:srgbClr val="A4A3A4"/>
          </p15:clr>
        </p15:guide>
        <p15:guide id="5" orient="horz" pos="981" userDrawn="1">
          <p15:clr>
            <a:srgbClr val="A4A3A4"/>
          </p15:clr>
        </p15:guide>
        <p15:guide id="6" pos="7355" userDrawn="1">
          <p15:clr>
            <a:srgbClr val="A4A3A4"/>
          </p15:clr>
        </p15:guide>
        <p15:guide id="7" orient="horz" pos="1484" userDrawn="1">
          <p15:clr>
            <a:srgbClr val="A4A3A4"/>
          </p15:clr>
        </p15:guide>
        <p15:guide id="8" orient="horz" pos="1688">
          <p15:clr>
            <a:srgbClr val="A4A3A4"/>
          </p15:clr>
        </p15:guide>
        <p15:guide id="9" orient="horz" pos="854">
          <p15:clr>
            <a:srgbClr val="A4A3A4"/>
          </p15:clr>
        </p15:guide>
        <p15:guide id="10" orient="horz" pos="758" userDrawn="1">
          <p15:clr>
            <a:srgbClr val="A4A3A4"/>
          </p15:clr>
        </p15:guide>
        <p15:guide id="11" pos="295">
          <p15:clr>
            <a:srgbClr val="A4A3A4"/>
          </p15:clr>
        </p15:guide>
        <p15:guide id="12" pos="5511" userDrawn="1">
          <p15:clr>
            <a:srgbClr val="A4A3A4"/>
          </p15:clr>
        </p15:guide>
        <p15:guide id="13" pos="1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2925"/>
    <a:srgbClr val="FFFFFF"/>
    <a:srgbClr val="E60012"/>
    <a:srgbClr val="0000CC"/>
    <a:srgbClr val="2C2E39"/>
    <a:srgbClr val="E7E7E7"/>
    <a:srgbClr val="888888"/>
    <a:srgbClr val="0000FF"/>
    <a:srgbClr val="44546A"/>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40" autoAdjust="0"/>
    <p:restoredTop sz="73684" autoAdjust="0"/>
  </p:normalViewPr>
  <p:slideViewPr>
    <p:cSldViewPr snapToGrid="0" showGuides="1">
      <p:cViewPr>
        <p:scale>
          <a:sx n="75" d="100"/>
          <a:sy n="75" d="100"/>
        </p:scale>
        <p:origin x="-2334" y="-594"/>
      </p:cViewPr>
      <p:guideLst>
        <p:guide orient="horz" pos="350"/>
        <p:guide orient="horz" pos="2251"/>
        <p:guide orient="horz" pos="1257"/>
        <p:guide orient="horz" pos="981"/>
        <p:guide orient="horz" pos="1484"/>
        <p:guide orient="horz" pos="1688"/>
        <p:guide orient="horz" pos="854"/>
        <p:guide orient="horz" pos="758"/>
        <p:guide pos="393"/>
        <p:guide pos="7355"/>
        <p:guide pos="295"/>
        <p:guide pos="5511"/>
        <p:guide pos="113"/>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CC87A-6039-4152-9A7C-AEA4F290D7B4}" type="datetimeFigureOut">
              <a:rPr lang="zh-CN" altLang="en-US" smtClean="0"/>
              <a:t>2015-11-18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92A46-2563-489F-ACC6-D3E8CF6566BE}" type="slidenum">
              <a:rPr lang="zh-CN" altLang="en-US" smtClean="0"/>
              <a:t>‹#›</a:t>
            </a:fld>
            <a:endParaRPr lang="zh-CN" altLang="en-US"/>
          </a:p>
        </p:txBody>
      </p:sp>
    </p:spTree>
    <p:extLst>
      <p:ext uri="{BB962C8B-B14F-4D97-AF65-F5344CB8AC3E}">
        <p14:creationId xmlns:p14="http://schemas.microsoft.com/office/powerpoint/2010/main" val="320640105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7892A46-2563-489F-ACC6-D3E8CF6566BE}" type="slidenum">
              <a:rPr lang="zh-CN" altLang="en-US" smtClean="0"/>
              <a:t>1</a:t>
            </a:fld>
            <a:endParaRPr lang="zh-CN" altLang="en-US"/>
          </a:p>
        </p:txBody>
      </p:sp>
    </p:spTree>
    <p:extLst>
      <p:ext uri="{BB962C8B-B14F-4D97-AF65-F5344CB8AC3E}">
        <p14:creationId xmlns:p14="http://schemas.microsoft.com/office/powerpoint/2010/main" val="260101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zh-CN" sz="900" kern="1200" dirty="0" smtClean="0">
                <a:solidFill>
                  <a:schemeClr val="tx1"/>
                </a:solidFill>
                <a:effectLst/>
                <a:latin typeface="+mn-lt"/>
                <a:ea typeface="+mn-ea"/>
                <a:cs typeface="+mn-cs"/>
              </a:rPr>
              <a:t>自动测孔仪机器表面文字请</a:t>
            </a:r>
            <a:r>
              <a:rPr lang="en-US" altLang="zh-CN" sz="900" kern="1200" dirty="0" smtClean="0">
                <a:solidFill>
                  <a:schemeClr val="tx1"/>
                </a:solidFill>
                <a:effectLst/>
                <a:latin typeface="+mn-lt"/>
                <a:ea typeface="+mn-ea"/>
                <a:cs typeface="+mn-cs"/>
              </a:rPr>
              <a:t>P</a:t>
            </a:r>
            <a:r>
              <a:rPr lang="zh-CN" altLang="zh-CN" sz="900" kern="1200" dirty="0" smtClean="0">
                <a:solidFill>
                  <a:schemeClr val="tx1"/>
                </a:solidFill>
                <a:effectLst/>
                <a:latin typeface="+mn-lt"/>
                <a:ea typeface="+mn-ea"/>
                <a:cs typeface="+mn-cs"/>
              </a:rPr>
              <a:t>掉。</a:t>
            </a:r>
          </a:p>
          <a:p>
            <a:pPr marL="0" marR="0" lvl="0" indent="0" algn="l" defTabSz="685800" rtl="0" eaLnBrk="1" fontAlgn="auto" latinLnBrk="0" hangingPunct="1">
              <a:lnSpc>
                <a:spcPct val="100000"/>
              </a:lnSpc>
              <a:spcBef>
                <a:spcPts val="0"/>
              </a:spcBef>
              <a:spcAft>
                <a:spcPts val="0"/>
              </a:spcAft>
              <a:buClrTx/>
              <a:buSzTx/>
              <a:buFontTx/>
              <a:buNone/>
              <a:tabLst/>
              <a:defRPr/>
            </a:pPr>
            <a:r>
              <a:rPr lang="zh-CN" altLang="zh-CN" sz="900" kern="1200" dirty="0" smtClean="0">
                <a:solidFill>
                  <a:schemeClr val="tx1"/>
                </a:solidFill>
                <a:effectLst/>
                <a:latin typeface="+mn-lt"/>
                <a:ea typeface="+mn-ea"/>
                <a:cs typeface="+mn-cs"/>
              </a:rPr>
              <a:t>自动测孔仪机器表面文字请</a:t>
            </a:r>
            <a:r>
              <a:rPr lang="en-US" altLang="zh-CN" sz="900" kern="1200" dirty="0" smtClean="0">
                <a:solidFill>
                  <a:schemeClr val="tx1"/>
                </a:solidFill>
                <a:effectLst/>
                <a:latin typeface="+mn-lt"/>
                <a:ea typeface="+mn-ea"/>
                <a:cs typeface="+mn-cs"/>
              </a:rPr>
              <a:t>P</a:t>
            </a:r>
            <a:r>
              <a:rPr lang="zh-CN" altLang="zh-CN" sz="900" kern="1200" dirty="0" smtClean="0">
                <a:solidFill>
                  <a:schemeClr val="tx1"/>
                </a:solidFill>
                <a:effectLst/>
                <a:latin typeface="+mn-lt"/>
                <a:ea typeface="+mn-ea"/>
                <a:cs typeface="+mn-cs"/>
              </a:rPr>
              <a:t>掉。</a:t>
            </a:r>
          </a:p>
          <a:p>
            <a:pPr lvl="0"/>
            <a:endParaRPr lang="zh-CN" altLang="zh-CN" sz="9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D7892A46-2563-489F-ACC6-D3E8CF6566BE}" type="slidenum">
              <a:rPr lang="zh-CN" altLang="en-US" smtClean="0"/>
              <a:t>10</a:t>
            </a:fld>
            <a:endParaRPr lang="zh-CN" altLang="en-US"/>
          </a:p>
        </p:txBody>
      </p:sp>
    </p:spTree>
    <p:extLst>
      <p:ext uri="{BB962C8B-B14F-4D97-AF65-F5344CB8AC3E}">
        <p14:creationId xmlns:p14="http://schemas.microsoft.com/office/powerpoint/2010/main" val="1323976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图片换    专业圆度仪</a:t>
            </a:r>
            <a:r>
              <a:rPr lang="zh-CN" altLang="en-US" baseline="0" dirty="0" smtClean="0"/>
              <a:t>带人   专注硬度计   专心影像测量仪</a:t>
            </a:r>
            <a:endParaRPr lang="zh-CN" altLang="en-US" dirty="0"/>
          </a:p>
        </p:txBody>
      </p:sp>
      <p:sp>
        <p:nvSpPr>
          <p:cNvPr id="4" name="灯片编号占位符 3"/>
          <p:cNvSpPr>
            <a:spLocks noGrp="1"/>
          </p:cNvSpPr>
          <p:nvPr>
            <p:ph type="sldNum" sz="quarter" idx="10"/>
          </p:nvPr>
        </p:nvSpPr>
        <p:spPr/>
        <p:txBody>
          <a:bodyPr/>
          <a:lstStyle/>
          <a:p>
            <a:fld id="{D7892A46-2563-489F-ACC6-D3E8CF6566BE}" type="slidenum">
              <a:rPr lang="zh-CN" altLang="en-US" smtClean="0"/>
              <a:t>11</a:t>
            </a:fld>
            <a:endParaRPr lang="zh-CN" altLang="en-US"/>
          </a:p>
        </p:txBody>
      </p:sp>
    </p:spTree>
    <p:extLst>
      <p:ext uri="{BB962C8B-B14F-4D97-AF65-F5344CB8AC3E}">
        <p14:creationId xmlns:p14="http://schemas.microsoft.com/office/powerpoint/2010/main" val="356066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加  美国 </a:t>
            </a:r>
            <a:r>
              <a:rPr lang="zh-CN" altLang="en-US" baseline="0" dirty="0" smtClean="0"/>
              <a:t>  </a:t>
            </a:r>
            <a:r>
              <a:rPr lang="zh-CN" altLang="en-US" dirty="0" smtClean="0"/>
              <a:t>西班牙   瑞士   </a:t>
            </a:r>
            <a:r>
              <a:rPr lang="en-US" altLang="zh-CN" dirty="0" smtClean="0"/>
              <a:t>LOGO</a:t>
            </a:r>
            <a:r>
              <a:rPr lang="zh-CN" altLang="en-US" dirty="0" smtClean="0"/>
              <a:t>换</a:t>
            </a:r>
            <a:r>
              <a:rPr lang="en-US" altLang="zh-CN" dirty="0" smtClean="0"/>
              <a:t>NBVO</a:t>
            </a:r>
            <a:r>
              <a:rPr lang="zh-CN" altLang="en-US" dirty="0" smtClean="0"/>
              <a:t>加</a:t>
            </a:r>
            <a:r>
              <a:rPr lang="en-US" altLang="zh-CN" dirty="0" smtClean="0"/>
              <a:t>R</a:t>
            </a:r>
            <a:endParaRPr lang="zh-CN" altLang="en-US" dirty="0"/>
          </a:p>
        </p:txBody>
      </p:sp>
      <p:sp>
        <p:nvSpPr>
          <p:cNvPr id="4" name="灯片编号占位符 3"/>
          <p:cNvSpPr>
            <a:spLocks noGrp="1"/>
          </p:cNvSpPr>
          <p:nvPr>
            <p:ph type="sldNum" sz="quarter" idx="10"/>
          </p:nvPr>
        </p:nvSpPr>
        <p:spPr/>
        <p:txBody>
          <a:bodyPr/>
          <a:lstStyle/>
          <a:p>
            <a:fld id="{D7892A46-2563-489F-ACC6-D3E8CF6566BE}" type="slidenum">
              <a:rPr lang="zh-CN" altLang="en-US" smtClean="0"/>
              <a:t>12</a:t>
            </a:fld>
            <a:endParaRPr lang="zh-CN" altLang="en-US"/>
          </a:p>
        </p:txBody>
      </p:sp>
    </p:spTree>
    <p:extLst>
      <p:ext uri="{BB962C8B-B14F-4D97-AF65-F5344CB8AC3E}">
        <p14:creationId xmlns:p14="http://schemas.microsoft.com/office/powerpoint/2010/main" val="2991876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7892A46-2563-489F-ACC6-D3E8CF6566BE}" type="slidenum">
              <a:rPr lang="zh-CN" altLang="en-US" smtClean="0"/>
              <a:t>13</a:t>
            </a:fld>
            <a:endParaRPr lang="zh-CN" altLang="en-US"/>
          </a:p>
        </p:txBody>
      </p:sp>
    </p:spTree>
    <p:extLst>
      <p:ext uri="{BB962C8B-B14F-4D97-AF65-F5344CB8AC3E}">
        <p14:creationId xmlns:p14="http://schemas.microsoft.com/office/powerpoint/2010/main" val="3039044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大标</a:t>
            </a:r>
            <a:r>
              <a:rPr lang="zh-CN" altLang="en-US" baseline="0" dirty="0" smtClean="0"/>
              <a:t> </a:t>
            </a:r>
            <a:r>
              <a:rPr lang="zh-CN" altLang="en-US" dirty="0" smtClean="0"/>
              <a:t>企业文化  小标  企业  员工旅游照片</a:t>
            </a:r>
            <a:endParaRPr lang="zh-CN" altLang="en-US" dirty="0"/>
          </a:p>
        </p:txBody>
      </p:sp>
      <p:sp>
        <p:nvSpPr>
          <p:cNvPr id="4" name="灯片编号占位符 3"/>
          <p:cNvSpPr>
            <a:spLocks noGrp="1"/>
          </p:cNvSpPr>
          <p:nvPr>
            <p:ph type="sldNum" sz="quarter" idx="10"/>
          </p:nvPr>
        </p:nvSpPr>
        <p:spPr/>
        <p:txBody>
          <a:bodyPr/>
          <a:lstStyle/>
          <a:p>
            <a:fld id="{D7892A46-2563-489F-ACC6-D3E8CF6566BE}" type="slidenum">
              <a:rPr lang="zh-CN" altLang="en-US" smtClean="0"/>
              <a:t>14</a:t>
            </a:fld>
            <a:endParaRPr lang="zh-CN" altLang="en-US"/>
          </a:p>
        </p:txBody>
      </p:sp>
    </p:spTree>
    <p:extLst>
      <p:ext uri="{BB962C8B-B14F-4D97-AF65-F5344CB8AC3E}">
        <p14:creationId xmlns:p14="http://schemas.microsoft.com/office/powerpoint/2010/main" val="2113946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在一个版面</a:t>
            </a:r>
            <a:r>
              <a:rPr lang="zh-CN" altLang="en-US" baseline="0" dirty="0" smtClean="0"/>
              <a:t>   </a:t>
            </a:r>
            <a:endParaRPr lang="zh-CN" altLang="en-US" dirty="0"/>
          </a:p>
        </p:txBody>
      </p:sp>
      <p:sp>
        <p:nvSpPr>
          <p:cNvPr id="4" name="灯片编号占位符 3"/>
          <p:cNvSpPr>
            <a:spLocks noGrp="1"/>
          </p:cNvSpPr>
          <p:nvPr>
            <p:ph type="sldNum" sz="quarter" idx="10"/>
          </p:nvPr>
        </p:nvSpPr>
        <p:spPr/>
        <p:txBody>
          <a:bodyPr/>
          <a:lstStyle/>
          <a:p>
            <a:fld id="{D7892A46-2563-489F-ACC6-D3E8CF6566BE}" type="slidenum">
              <a:rPr lang="zh-CN" altLang="en-US" smtClean="0"/>
              <a:t>15</a:t>
            </a:fld>
            <a:endParaRPr lang="zh-CN" altLang="en-US"/>
          </a:p>
        </p:txBody>
      </p:sp>
    </p:spTree>
    <p:extLst>
      <p:ext uri="{BB962C8B-B14F-4D97-AF65-F5344CB8AC3E}">
        <p14:creationId xmlns:p14="http://schemas.microsoft.com/office/powerpoint/2010/main" val="2853185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第二张不要    第三张不要    放提供的照片</a:t>
            </a:r>
            <a:endParaRPr lang="zh-CN" altLang="en-US" dirty="0"/>
          </a:p>
        </p:txBody>
      </p:sp>
      <p:sp>
        <p:nvSpPr>
          <p:cNvPr id="4" name="灯片编号占位符 3"/>
          <p:cNvSpPr>
            <a:spLocks noGrp="1"/>
          </p:cNvSpPr>
          <p:nvPr>
            <p:ph type="sldNum" sz="quarter" idx="10"/>
          </p:nvPr>
        </p:nvSpPr>
        <p:spPr/>
        <p:txBody>
          <a:bodyPr/>
          <a:lstStyle/>
          <a:p>
            <a:fld id="{D7892A46-2563-489F-ACC6-D3E8CF6566BE}" type="slidenum">
              <a:rPr lang="zh-CN" altLang="en-US" smtClean="0"/>
              <a:t>16</a:t>
            </a:fld>
            <a:endParaRPr lang="zh-CN" altLang="en-US"/>
          </a:p>
        </p:txBody>
      </p:sp>
    </p:spTree>
    <p:extLst>
      <p:ext uri="{BB962C8B-B14F-4D97-AF65-F5344CB8AC3E}">
        <p14:creationId xmlns:p14="http://schemas.microsoft.com/office/powerpoint/2010/main" val="2896740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zh-CN" sz="900" kern="1200" dirty="0" smtClean="0">
                <a:solidFill>
                  <a:schemeClr val="tx1"/>
                </a:solidFill>
                <a:effectLst/>
                <a:latin typeface="+mn-lt"/>
                <a:ea typeface="+mn-ea"/>
                <a:cs typeface="+mn-cs"/>
              </a:rPr>
              <a:t>片头，请加入“信赖源于品质”这几个字，可以和商标不用一同出来，等商标出来后，再以动画或其它动画效果的方式出来，间隔的速度可以稍慢一些，至少要让别人有一点点停顿，可以看得清。</a:t>
            </a:r>
          </a:p>
          <a:p>
            <a:r>
              <a:rPr lang="en-US" altLang="zh-CN" sz="900" kern="1200" dirty="0" smtClean="0">
                <a:solidFill>
                  <a:schemeClr val="tx1"/>
                </a:solidFill>
                <a:effectLst/>
                <a:latin typeface="+mn-lt"/>
                <a:ea typeface="+mn-ea"/>
                <a:cs typeface="+mn-cs"/>
              </a:rPr>
              <a:t> </a:t>
            </a:r>
            <a:endParaRPr lang="zh-CN" altLang="zh-CN" sz="9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D7892A46-2563-489F-ACC6-D3E8CF6566BE}" type="slidenum">
              <a:rPr lang="zh-CN" altLang="en-US" smtClean="0"/>
              <a:t>2</a:t>
            </a:fld>
            <a:endParaRPr lang="zh-CN" altLang="en-US"/>
          </a:p>
        </p:txBody>
      </p:sp>
    </p:spTree>
    <p:extLst>
      <p:ext uri="{BB962C8B-B14F-4D97-AF65-F5344CB8AC3E}">
        <p14:creationId xmlns:p14="http://schemas.microsoft.com/office/powerpoint/2010/main" val="191899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zh-CN" sz="900" kern="1200" dirty="0" smtClean="0">
                <a:solidFill>
                  <a:schemeClr val="tx1"/>
                </a:solidFill>
                <a:effectLst/>
                <a:latin typeface="+mn-lt"/>
                <a:ea typeface="+mn-ea"/>
                <a:cs typeface="+mn-cs"/>
              </a:rPr>
              <a:t>企业简介位置，英文放大。（不用担心盖住部分厂房），出来顺序可以不用同步出来，比如可以先出来厂房图，等一会 再出来字下面的透明色块，然后再跳出来字，跳出来的动画方式可有所调整。</a:t>
            </a:r>
          </a:p>
        </p:txBody>
      </p:sp>
      <p:sp>
        <p:nvSpPr>
          <p:cNvPr id="4" name="灯片编号占位符 3"/>
          <p:cNvSpPr>
            <a:spLocks noGrp="1"/>
          </p:cNvSpPr>
          <p:nvPr>
            <p:ph type="sldNum" sz="quarter" idx="10"/>
          </p:nvPr>
        </p:nvSpPr>
        <p:spPr/>
        <p:txBody>
          <a:bodyPr/>
          <a:lstStyle/>
          <a:p>
            <a:fld id="{D7892A46-2563-489F-ACC6-D3E8CF6566BE}" type="slidenum">
              <a:rPr lang="zh-CN" altLang="en-US" smtClean="0"/>
              <a:t>3</a:t>
            </a:fld>
            <a:endParaRPr lang="zh-CN" altLang="en-US"/>
          </a:p>
        </p:txBody>
      </p:sp>
    </p:spTree>
    <p:extLst>
      <p:ext uri="{BB962C8B-B14F-4D97-AF65-F5344CB8AC3E}">
        <p14:creationId xmlns:p14="http://schemas.microsoft.com/office/powerpoint/2010/main" val="2136246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组织结构图上方二行英文需要加大加粗</a:t>
            </a:r>
            <a:r>
              <a:rPr lang="en-US" altLang="zh-CN" sz="900" kern="1200" dirty="0" smtClean="0">
                <a:solidFill>
                  <a:schemeClr val="tx1"/>
                </a:solidFill>
                <a:effectLst/>
                <a:latin typeface="+mn-lt"/>
                <a:ea typeface="+mn-ea"/>
                <a:cs typeface="+mn-cs"/>
              </a:rPr>
              <a:t>  </a:t>
            </a:r>
            <a:r>
              <a:rPr lang="zh-CN" altLang="zh-CN" sz="900" kern="1200" dirty="0" smtClean="0">
                <a:solidFill>
                  <a:schemeClr val="tx1"/>
                </a:solidFill>
                <a:effectLst/>
                <a:latin typeface="+mn-lt"/>
                <a:ea typeface="+mn-ea"/>
                <a:cs typeface="+mn-cs"/>
              </a:rPr>
              <a:t>底部一行不用管他（因为没有足够空间可以加大） 组织结构图的</a:t>
            </a:r>
            <a:endParaRPr lang="zh-CN" altLang="en-US" dirty="0"/>
          </a:p>
        </p:txBody>
      </p:sp>
      <p:sp>
        <p:nvSpPr>
          <p:cNvPr id="4" name="灯片编号占位符 3"/>
          <p:cNvSpPr>
            <a:spLocks noGrp="1"/>
          </p:cNvSpPr>
          <p:nvPr>
            <p:ph type="sldNum" sz="quarter" idx="10"/>
          </p:nvPr>
        </p:nvSpPr>
        <p:spPr/>
        <p:txBody>
          <a:bodyPr/>
          <a:lstStyle/>
          <a:p>
            <a:fld id="{D7892A46-2563-489F-ACC6-D3E8CF6566BE}" type="slidenum">
              <a:rPr lang="zh-CN" altLang="en-US" smtClean="0"/>
              <a:t>4</a:t>
            </a:fld>
            <a:endParaRPr lang="zh-CN" altLang="en-US"/>
          </a:p>
        </p:txBody>
      </p:sp>
    </p:spTree>
    <p:extLst>
      <p:ext uri="{BB962C8B-B14F-4D97-AF65-F5344CB8AC3E}">
        <p14:creationId xmlns:p14="http://schemas.microsoft.com/office/powerpoint/2010/main" val="357599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900" kern="1200" dirty="0" smtClean="0">
                <a:solidFill>
                  <a:schemeClr val="tx1"/>
                </a:solidFill>
                <a:effectLst/>
                <a:latin typeface="+mn-lt"/>
                <a:ea typeface="+mn-ea"/>
                <a:cs typeface="+mn-cs"/>
              </a:rPr>
              <a:t>上面显示的顺序为：汽车轴承 不锈钢轴承、薄壁轴承、特殊轴承 法兰轴承 混合陶瓷球轴承</a:t>
            </a:r>
            <a:endParaRPr lang="zh-CN" altLang="zh-CN" sz="9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D7892A46-2563-489F-ACC6-D3E8CF6566BE}" type="slidenum">
              <a:rPr lang="zh-CN" altLang="en-US" smtClean="0"/>
              <a:t>5</a:t>
            </a:fld>
            <a:endParaRPr lang="zh-CN" altLang="en-US"/>
          </a:p>
        </p:txBody>
      </p:sp>
    </p:spTree>
    <p:extLst>
      <p:ext uri="{BB962C8B-B14F-4D97-AF65-F5344CB8AC3E}">
        <p14:creationId xmlns:p14="http://schemas.microsoft.com/office/powerpoint/2010/main" val="499783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汽车轴承</a:t>
            </a:r>
            <a:endParaRPr lang="zh-CN" altLang="en-US" dirty="0"/>
          </a:p>
        </p:txBody>
      </p:sp>
      <p:sp>
        <p:nvSpPr>
          <p:cNvPr id="4" name="灯片编号占位符 3"/>
          <p:cNvSpPr>
            <a:spLocks noGrp="1"/>
          </p:cNvSpPr>
          <p:nvPr>
            <p:ph type="sldNum" sz="quarter" idx="10"/>
          </p:nvPr>
        </p:nvSpPr>
        <p:spPr/>
        <p:txBody>
          <a:bodyPr/>
          <a:lstStyle/>
          <a:p>
            <a:fld id="{D7892A46-2563-489F-ACC6-D3E8CF6566BE}" type="slidenum">
              <a:rPr lang="zh-CN" altLang="en-US" smtClean="0"/>
              <a:t>6</a:t>
            </a:fld>
            <a:endParaRPr lang="zh-CN" altLang="en-US"/>
          </a:p>
        </p:txBody>
      </p:sp>
    </p:spTree>
    <p:extLst>
      <p:ext uri="{BB962C8B-B14F-4D97-AF65-F5344CB8AC3E}">
        <p14:creationId xmlns:p14="http://schemas.microsoft.com/office/powerpoint/2010/main" val="3001149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7892A46-2563-489F-ACC6-D3E8CF6566BE}" type="slidenum">
              <a:rPr lang="zh-CN" altLang="en-US" smtClean="0"/>
              <a:t>7</a:t>
            </a:fld>
            <a:endParaRPr lang="zh-CN" altLang="en-US"/>
          </a:p>
        </p:txBody>
      </p:sp>
    </p:spTree>
    <p:extLst>
      <p:ext uri="{BB962C8B-B14F-4D97-AF65-F5344CB8AC3E}">
        <p14:creationId xmlns:p14="http://schemas.microsoft.com/office/powerpoint/2010/main" val="995064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zh-CN" sz="900" kern="1200" dirty="0" smtClean="0">
                <a:solidFill>
                  <a:schemeClr val="tx1"/>
                </a:solidFill>
                <a:effectLst/>
                <a:latin typeface="+mn-lt"/>
                <a:ea typeface="+mn-ea"/>
                <a:cs typeface="+mn-cs"/>
              </a:rPr>
              <a:t>前进设备里，所有的图片跳出来后需要停顿下再出来白色透明方块，然后白色透明方块出来后需要停顿下再出来上面的文字。整个过程的速度需要慢一些，这样展示的时候可以看得清楚些。</a:t>
            </a:r>
            <a:endParaRPr lang="zh-CN" altLang="zh-CN" sz="9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D7892A46-2563-489F-ACC6-D3E8CF6566BE}" type="slidenum">
              <a:rPr lang="zh-CN" altLang="en-US" smtClean="0"/>
              <a:t>8</a:t>
            </a:fld>
            <a:endParaRPr lang="zh-CN" altLang="en-US"/>
          </a:p>
        </p:txBody>
      </p:sp>
    </p:spTree>
    <p:extLst>
      <p:ext uri="{BB962C8B-B14F-4D97-AF65-F5344CB8AC3E}">
        <p14:creationId xmlns:p14="http://schemas.microsoft.com/office/powerpoint/2010/main" val="4028325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zh-CN" sz="900" kern="1200" dirty="0" smtClean="0">
                <a:solidFill>
                  <a:schemeClr val="tx1"/>
                </a:solidFill>
                <a:effectLst/>
                <a:latin typeface="+mn-lt"/>
                <a:ea typeface="+mn-ea"/>
                <a:cs typeface="+mn-cs"/>
              </a:rPr>
              <a:t>投影仪左边白色袋子请</a:t>
            </a:r>
            <a:r>
              <a:rPr lang="en-US" altLang="zh-CN" sz="900" kern="1200" dirty="0" smtClean="0">
                <a:solidFill>
                  <a:schemeClr val="tx1"/>
                </a:solidFill>
                <a:effectLst/>
                <a:latin typeface="+mn-lt"/>
                <a:ea typeface="+mn-ea"/>
                <a:cs typeface="+mn-cs"/>
              </a:rPr>
              <a:t>P</a:t>
            </a:r>
            <a:r>
              <a:rPr lang="zh-CN" altLang="zh-CN" sz="900" kern="1200" dirty="0" smtClean="0">
                <a:solidFill>
                  <a:schemeClr val="tx1"/>
                </a:solidFill>
                <a:effectLst/>
                <a:latin typeface="+mn-lt"/>
                <a:ea typeface="+mn-ea"/>
                <a:cs typeface="+mn-cs"/>
              </a:rPr>
              <a:t>掉，右边多余的位置可以裁一些掉，使机器看起来较居中。</a:t>
            </a:r>
            <a:endParaRPr lang="zh-CN" altLang="zh-CN" sz="9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D7892A46-2563-489F-ACC6-D3E8CF6566BE}" type="slidenum">
              <a:rPr lang="zh-CN" altLang="en-US" smtClean="0"/>
              <a:t>9</a:t>
            </a:fld>
            <a:endParaRPr lang="zh-CN" altLang="en-US"/>
          </a:p>
        </p:txBody>
      </p:sp>
    </p:spTree>
    <p:extLst>
      <p:ext uri="{BB962C8B-B14F-4D97-AF65-F5344CB8AC3E}">
        <p14:creationId xmlns:p14="http://schemas.microsoft.com/office/powerpoint/2010/main" val="2977006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627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lIns="68580" tIns="34290" rIns="68580" bIns="34290"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a:prstGeom prst="rect">
            <a:avLst/>
          </a:prstGeo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lIns="68580" tIns="34290" rIns="68580" bIns="34290"/>
          <a:lstStyle/>
          <a:p>
            <a:fld id="{CE3A2FB6-51A6-4857-9576-FE913D1D9F5F}" type="datetimeFigureOut">
              <a:rPr lang="zh-CN" altLang="en-US" smtClean="0"/>
              <a:t>2015-11-18</a:t>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80" tIns="34290" rIns="68580" bIns="34290"/>
          <a:lstStyle/>
          <a:p>
            <a:fld id="{2DAE8D04-542C-41AF-8AD8-8CA0FFDCC713}" type="slidenum">
              <a:rPr lang="zh-CN" altLang="en-US" smtClean="0"/>
              <a:t>‹#›</a:t>
            </a:fld>
            <a:endParaRPr lang="zh-CN" altLang="en-US"/>
          </a:p>
        </p:txBody>
      </p:sp>
    </p:spTree>
    <p:extLst>
      <p:ext uri="{BB962C8B-B14F-4D97-AF65-F5344CB8AC3E}">
        <p14:creationId xmlns:p14="http://schemas.microsoft.com/office/powerpoint/2010/main" val="1160236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1369219"/>
            <a:ext cx="7886700" cy="3263504"/>
          </a:xfrm>
          <a:prstGeom prst="rect">
            <a:avLst/>
          </a:prstGeom>
        </p:spPr>
        <p:txBody>
          <a:bodyPr vert="eaVert" lIns="68580" tIns="34290" rIns="68580" bIns="3429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p>
            <a:fld id="{CE3A2FB6-51A6-4857-9576-FE913D1D9F5F}" type="datetimeFigureOut">
              <a:rPr lang="zh-CN" altLang="en-US" smtClean="0"/>
              <a:t>2015-11-18</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fld id="{2DAE8D04-542C-41AF-8AD8-8CA0FFDCC713}" type="slidenum">
              <a:rPr lang="zh-CN" altLang="en-US" smtClean="0"/>
              <a:t>‹#›</a:t>
            </a:fld>
            <a:endParaRPr lang="zh-CN" altLang="en-US"/>
          </a:p>
        </p:txBody>
      </p:sp>
    </p:spTree>
    <p:extLst>
      <p:ext uri="{BB962C8B-B14F-4D97-AF65-F5344CB8AC3E}">
        <p14:creationId xmlns:p14="http://schemas.microsoft.com/office/powerpoint/2010/main" val="83164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lIns="68580" tIns="34290" rIns="68580" bIns="34290"/>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lIns="68580" tIns="34290" rIns="68580" bIns="3429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p>
            <a:fld id="{CE3A2FB6-51A6-4857-9576-FE913D1D9F5F}" type="datetimeFigureOut">
              <a:rPr lang="zh-CN" altLang="en-US" smtClean="0"/>
              <a:t>2015-11-18</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fld id="{2DAE8D04-542C-41AF-8AD8-8CA0FFDCC713}" type="slidenum">
              <a:rPr lang="zh-CN" altLang="en-US" smtClean="0"/>
              <a:t>‹#›</a:t>
            </a:fld>
            <a:endParaRPr lang="zh-CN" altLang="en-US"/>
          </a:p>
        </p:txBody>
      </p:sp>
    </p:spTree>
    <p:extLst>
      <p:ext uri="{BB962C8B-B14F-4D97-AF65-F5344CB8AC3E}">
        <p14:creationId xmlns:p14="http://schemas.microsoft.com/office/powerpoint/2010/main" val="2903071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9" name="组合 8"/>
          <p:cNvGrpSpPr/>
          <p:nvPr userDrawn="1"/>
        </p:nvGrpSpPr>
        <p:grpSpPr>
          <a:xfrm>
            <a:off x="0" y="4610207"/>
            <a:ext cx="9040636" cy="309942"/>
            <a:chOff x="0" y="4610207"/>
            <a:chExt cx="9040636" cy="309942"/>
          </a:xfrm>
        </p:grpSpPr>
        <p:sp>
          <p:nvSpPr>
            <p:cNvPr id="8" name="矩形 7"/>
            <p:cNvSpPr/>
            <p:nvPr userDrawn="1"/>
          </p:nvSpPr>
          <p:spPr>
            <a:xfrm>
              <a:off x="0" y="4893645"/>
              <a:ext cx="7953375" cy="135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4" name="图片 3"/>
            <p:cNvPicPr>
              <a:picLocks noChangeAspect="1"/>
            </p:cNvPicPr>
            <p:nvPr userDrawn="1"/>
          </p:nvPicPr>
          <p:blipFill>
            <a:blip r:embed="rId3"/>
            <a:stretch>
              <a:fillRect/>
            </a:stretch>
          </p:blipFill>
          <p:spPr>
            <a:xfrm>
              <a:off x="7990479" y="4610207"/>
              <a:ext cx="1050157" cy="309942"/>
            </a:xfrm>
            <a:prstGeom prst="rect">
              <a:avLst/>
            </a:prstGeom>
          </p:spPr>
        </p:pic>
      </p:grpSp>
    </p:spTree>
    <p:extLst>
      <p:ext uri="{BB962C8B-B14F-4D97-AF65-F5344CB8AC3E}">
        <p14:creationId xmlns:p14="http://schemas.microsoft.com/office/powerpoint/2010/main" val="27857771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71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414207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Tree>
    <p:extLst>
      <p:ext uri="{BB962C8B-B14F-4D97-AF65-F5344CB8AC3E}">
        <p14:creationId xmlns:p14="http://schemas.microsoft.com/office/powerpoint/2010/main" val="12200150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lIns="68580" tIns="34290" rIns="68580" bIns="34290"/>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a:prstGeom prst="rect">
            <a:avLst/>
          </a:prstGeom>
        </p:spPr>
        <p:txBody>
          <a:bodyPr lIns="68580" tIns="34290" rIns="68580" bIns="3429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a:prstGeom prst="rect">
            <a:avLst/>
          </a:prstGeom>
        </p:spPr>
        <p:txBody>
          <a:bodyPr lIns="68580" tIns="34290" rIns="68580" bIns="3429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28650" y="4767263"/>
            <a:ext cx="2057400" cy="273844"/>
          </a:xfrm>
          <a:prstGeom prst="rect">
            <a:avLst/>
          </a:prstGeom>
        </p:spPr>
        <p:txBody>
          <a:bodyPr lIns="68580" tIns="34290" rIns="68580" bIns="34290"/>
          <a:lstStyle/>
          <a:p>
            <a:fld id="{CE3A2FB6-51A6-4857-9576-FE913D1D9F5F}" type="datetimeFigureOut">
              <a:rPr lang="zh-CN" altLang="en-US" smtClean="0"/>
              <a:t>2015-11-18</a:t>
            </a:fld>
            <a:endParaRPr lang="zh-CN" altLang="en-US"/>
          </a:p>
        </p:txBody>
      </p:sp>
      <p:sp>
        <p:nvSpPr>
          <p:cNvPr id="8" name="页脚占位符 7"/>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9" name="灯片编号占位符 8"/>
          <p:cNvSpPr>
            <a:spLocks noGrp="1"/>
          </p:cNvSpPr>
          <p:nvPr>
            <p:ph type="sldNum" sz="quarter" idx="12"/>
          </p:nvPr>
        </p:nvSpPr>
        <p:spPr>
          <a:xfrm>
            <a:off x="6457950" y="4767263"/>
            <a:ext cx="2057400" cy="273844"/>
          </a:xfrm>
          <a:prstGeom prst="rect">
            <a:avLst/>
          </a:prstGeom>
        </p:spPr>
        <p:txBody>
          <a:bodyPr lIns="68580" tIns="34290" rIns="68580" bIns="34290"/>
          <a:lstStyle/>
          <a:p>
            <a:fld id="{2DAE8D04-542C-41AF-8AD8-8CA0FFDCC713}" type="slidenum">
              <a:rPr lang="zh-CN" altLang="en-US" smtClean="0"/>
              <a:t>‹#›</a:t>
            </a:fld>
            <a:endParaRPr lang="zh-CN" altLang="en-US"/>
          </a:p>
        </p:txBody>
      </p:sp>
    </p:spTree>
    <p:extLst>
      <p:ext uri="{BB962C8B-B14F-4D97-AF65-F5344CB8AC3E}">
        <p14:creationId xmlns:p14="http://schemas.microsoft.com/office/powerpoint/2010/main" val="1141901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a:prstGeom prst="rect">
            <a:avLst/>
          </a:prstGeom>
        </p:spPr>
        <p:txBody>
          <a:bodyPr lIns="68580" tIns="34290" rIns="68580" bIns="34290"/>
          <a:lstStyle/>
          <a:p>
            <a:fld id="{CE3A2FB6-51A6-4857-9576-FE913D1D9F5F}" type="datetimeFigureOut">
              <a:rPr lang="zh-CN" altLang="en-US" smtClean="0"/>
              <a:t>2015-11-18</a:t>
            </a:fld>
            <a:endParaRPr lang="zh-CN" altLang="en-US"/>
          </a:p>
        </p:txBody>
      </p:sp>
      <p:sp>
        <p:nvSpPr>
          <p:cNvPr id="4" name="页脚占位符 3"/>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5" name="灯片编号占位符 4"/>
          <p:cNvSpPr>
            <a:spLocks noGrp="1"/>
          </p:cNvSpPr>
          <p:nvPr>
            <p:ph type="sldNum" sz="quarter" idx="12"/>
          </p:nvPr>
        </p:nvSpPr>
        <p:spPr>
          <a:xfrm>
            <a:off x="6457950" y="4767263"/>
            <a:ext cx="2057400" cy="273844"/>
          </a:xfrm>
          <a:prstGeom prst="rect">
            <a:avLst/>
          </a:prstGeom>
        </p:spPr>
        <p:txBody>
          <a:bodyPr lIns="68580" tIns="34290" rIns="68580" bIns="34290"/>
          <a:lstStyle/>
          <a:p>
            <a:fld id="{2DAE8D04-542C-41AF-8AD8-8CA0FFDCC713}" type="slidenum">
              <a:rPr lang="zh-CN" altLang="en-US" smtClean="0"/>
              <a:t>‹#›</a:t>
            </a:fld>
            <a:endParaRPr lang="zh-CN" altLang="en-US"/>
          </a:p>
        </p:txBody>
      </p:sp>
    </p:spTree>
    <p:extLst>
      <p:ext uri="{BB962C8B-B14F-4D97-AF65-F5344CB8AC3E}">
        <p14:creationId xmlns:p14="http://schemas.microsoft.com/office/powerpoint/2010/main" val="198270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lIns="68580" tIns="34290" rIns="68580" bIns="34290"/>
          <a:lstStyle/>
          <a:p>
            <a:fld id="{CE3A2FB6-51A6-4857-9576-FE913D1D9F5F}" type="datetimeFigureOut">
              <a:rPr lang="zh-CN" altLang="en-US" smtClean="0"/>
              <a:t>2015-11-18</a:t>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lIns="68580" tIns="34290" rIns="68580" bIns="34290"/>
          <a:lstStyle/>
          <a:p>
            <a:fld id="{2DAE8D04-542C-41AF-8AD8-8CA0FFDCC713}" type="slidenum">
              <a:rPr lang="zh-CN" altLang="en-US" smtClean="0"/>
              <a:t>‹#›</a:t>
            </a:fld>
            <a:endParaRPr lang="zh-CN" altLang="en-US"/>
          </a:p>
        </p:txBody>
      </p:sp>
    </p:spTree>
    <p:extLst>
      <p:ext uri="{BB962C8B-B14F-4D97-AF65-F5344CB8AC3E}">
        <p14:creationId xmlns:p14="http://schemas.microsoft.com/office/powerpoint/2010/main" val="4177952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lIns="68580" tIns="34290" rIns="68580" bIns="34290"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a:prstGeom prst="rect">
            <a:avLst/>
          </a:prstGeom>
        </p:spPr>
        <p:txBody>
          <a:bodyPr lIns="68580" tIns="34290" rIns="68580" bIns="3429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lIns="68580" tIns="34290" rIns="68580" bIns="34290"/>
          <a:lstStyle/>
          <a:p>
            <a:fld id="{CE3A2FB6-51A6-4857-9576-FE913D1D9F5F}" type="datetimeFigureOut">
              <a:rPr lang="zh-CN" altLang="en-US" smtClean="0"/>
              <a:t>2015-11-18</a:t>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80" tIns="34290" rIns="68580" bIns="34290"/>
          <a:lstStyle/>
          <a:p>
            <a:fld id="{2DAE8D04-542C-41AF-8AD8-8CA0FFDCC713}" type="slidenum">
              <a:rPr lang="zh-CN" altLang="en-US" smtClean="0"/>
              <a:t>‹#›</a:t>
            </a:fld>
            <a:endParaRPr lang="zh-CN" altLang="en-US"/>
          </a:p>
        </p:txBody>
      </p:sp>
    </p:spTree>
    <p:extLst>
      <p:ext uri="{BB962C8B-B14F-4D97-AF65-F5344CB8AC3E}">
        <p14:creationId xmlns:p14="http://schemas.microsoft.com/office/powerpoint/2010/main" val="2601235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801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g"/><Relationship Id="rId9"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jpeg"/><Relationship Id="rId4" Type="http://schemas.openxmlformats.org/officeDocument/2006/relationships/image" Target="../media/image15.tiff"/><Relationship Id="rId9"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4572001" y="2161488"/>
            <a:ext cx="650875" cy="573087"/>
            <a:chOff x="4572001" y="2161488"/>
            <a:chExt cx="650875" cy="573087"/>
          </a:xfrm>
        </p:grpSpPr>
        <p:sp>
          <p:nvSpPr>
            <p:cNvPr id="59" name="Freeform 7"/>
            <p:cNvSpPr>
              <a:spLocks/>
            </p:cNvSpPr>
            <p:nvPr/>
          </p:nvSpPr>
          <p:spPr bwMode="auto">
            <a:xfrm>
              <a:off x="4826001" y="2161488"/>
              <a:ext cx="396875" cy="573087"/>
            </a:xfrm>
            <a:custGeom>
              <a:avLst/>
              <a:gdLst>
                <a:gd name="T0" fmla="*/ 156 w 250"/>
                <a:gd name="T1" fmla="*/ 0 h 361"/>
                <a:gd name="T2" fmla="*/ 0 w 250"/>
                <a:gd name="T3" fmla="*/ 361 h 361"/>
                <a:gd name="T4" fmla="*/ 94 w 250"/>
                <a:gd name="T5" fmla="*/ 361 h 361"/>
                <a:gd name="T6" fmla="*/ 250 w 250"/>
                <a:gd name="T7" fmla="*/ 0 h 361"/>
                <a:gd name="T8" fmla="*/ 156 w 250"/>
                <a:gd name="T9" fmla="*/ 0 h 361"/>
              </a:gdLst>
              <a:ahLst/>
              <a:cxnLst>
                <a:cxn ang="0">
                  <a:pos x="T0" y="T1"/>
                </a:cxn>
                <a:cxn ang="0">
                  <a:pos x="T2" y="T3"/>
                </a:cxn>
                <a:cxn ang="0">
                  <a:pos x="T4" y="T5"/>
                </a:cxn>
                <a:cxn ang="0">
                  <a:pos x="T6" y="T7"/>
                </a:cxn>
                <a:cxn ang="0">
                  <a:pos x="T8" y="T9"/>
                </a:cxn>
              </a:cxnLst>
              <a:rect l="0" t="0" r="r" b="b"/>
              <a:pathLst>
                <a:path w="250" h="361">
                  <a:moveTo>
                    <a:pt x="156" y="0"/>
                  </a:moveTo>
                  <a:lnTo>
                    <a:pt x="0" y="361"/>
                  </a:lnTo>
                  <a:lnTo>
                    <a:pt x="94" y="361"/>
                  </a:lnTo>
                  <a:lnTo>
                    <a:pt x="250" y="0"/>
                  </a:lnTo>
                  <a:lnTo>
                    <a:pt x="1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8"/>
            <p:cNvSpPr>
              <a:spLocks/>
            </p:cNvSpPr>
            <p:nvPr/>
          </p:nvSpPr>
          <p:spPr bwMode="auto">
            <a:xfrm>
              <a:off x="4572001" y="2161488"/>
              <a:ext cx="312738" cy="547687"/>
            </a:xfrm>
            <a:custGeom>
              <a:avLst/>
              <a:gdLst>
                <a:gd name="T0" fmla="*/ 94 w 197"/>
                <a:gd name="T1" fmla="*/ 0 h 345"/>
                <a:gd name="T2" fmla="*/ 0 w 197"/>
                <a:gd name="T3" fmla="*/ 0 h 345"/>
                <a:gd name="T4" fmla="*/ 150 w 197"/>
                <a:gd name="T5" fmla="*/ 345 h 345"/>
                <a:gd name="T6" fmla="*/ 197 w 197"/>
                <a:gd name="T7" fmla="*/ 237 h 345"/>
                <a:gd name="T8" fmla="*/ 94 w 197"/>
                <a:gd name="T9" fmla="*/ 0 h 345"/>
              </a:gdLst>
              <a:ahLst/>
              <a:cxnLst>
                <a:cxn ang="0">
                  <a:pos x="T0" y="T1"/>
                </a:cxn>
                <a:cxn ang="0">
                  <a:pos x="T2" y="T3"/>
                </a:cxn>
                <a:cxn ang="0">
                  <a:pos x="T4" y="T5"/>
                </a:cxn>
                <a:cxn ang="0">
                  <a:pos x="T6" y="T7"/>
                </a:cxn>
                <a:cxn ang="0">
                  <a:pos x="T8" y="T9"/>
                </a:cxn>
              </a:cxnLst>
              <a:rect l="0" t="0" r="r" b="b"/>
              <a:pathLst>
                <a:path w="197" h="345">
                  <a:moveTo>
                    <a:pt x="94" y="0"/>
                  </a:moveTo>
                  <a:lnTo>
                    <a:pt x="0" y="0"/>
                  </a:lnTo>
                  <a:lnTo>
                    <a:pt x="150" y="345"/>
                  </a:lnTo>
                  <a:lnTo>
                    <a:pt x="197" y="237"/>
                  </a:lnTo>
                  <a:lnTo>
                    <a:pt x="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1" name="组合 60"/>
          <p:cNvGrpSpPr/>
          <p:nvPr/>
        </p:nvGrpSpPr>
        <p:grpSpPr>
          <a:xfrm>
            <a:off x="5181601" y="2150375"/>
            <a:ext cx="596900" cy="595313"/>
            <a:chOff x="5181601" y="2150375"/>
            <a:chExt cx="596900" cy="595313"/>
          </a:xfrm>
        </p:grpSpPr>
        <p:sp>
          <p:nvSpPr>
            <p:cNvPr id="62" name="Freeform 9"/>
            <p:cNvSpPr>
              <a:spLocks/>
            </p:cNvSpPr>
            <p:nvPr/>
          </p:nvSpPr>
          <p:spPr bwMode="auto">
            <a:xfrm>
              <a:off x="5181601" y="2459938"/>
              <a:ext cx="285750" cy="285750"/>
            </a:xfrm>
            <a:custGeom>
              <a:avLst/>
              <a:gdLst>
                <a:gd name="T0" fmla="*/ 162 w 312"/>
                <a:gd name="T1" fmla="*/ 0 h 312"/>
                <a:gd name="T2" fmla="*/ 0 w 312"/>
                <a:gd name="T3" fmla="*/ 0 h 312"/>
                <a:gd name="T4" fmla="*/ 312 w 312"/>
                <a:gd name="T5" fmla="*/ 312 h 312"/>
                <a:gd name="T6" fmla="*/ 312 w 312"/>
                <a:gd name="T7" fmla="*/ 150 h 312"/>
                <a:gd name="T8" fmla="*/ 162 w 312"/>
                <a:gd name="T9" fmla="*/ 0 h 312"/>
              </a:gdLst>
              <a:ahLst/>
              <a:cxnLst>
                <a:cxn ang="0">
                  <a:pos x="T0" y="T1"/>
                </a:cxn>
                <a:cxn ang="0">
                  <a:pos x="T2" y="T3"/>
                </a:cxn>
                <a:cxn ang="0">
                  <a:pos x="T4" y="T5"/>
                </a:cxn>
                <a:cxn ang="0">
                  <a:pos x="T6" y="T7"/>
                </a:cxn>
                <a:cxn ang="0">
                  <a:pos x="T8" y="T9"/>
                </a:cxn>
              </a:cxnLst>
              <a:rect l="0" t="0" r="r" b="b"/>
              <a:pathLst>
                <a:path w="312" h="312">
                  <a:moveTo>
                    <a:pt x="162" y="0"/>
                  </a:moveTo>
                  <a:cubicBezTo>
                    <a:pt x="0" y="0"/>
                    <a:pt x="0" y="0"/>
                    <a:pt x="0" y="0"/>
                  </a:cubicBezTo>
                  <a:cubicBezTo>
                    <a:pt x="6" y="170"/>
                    <a:pt x="142" y="306"/>
                    <a:pt x="312" y="312"/>
                  </a:cubicBezTo>
                  <a:cubicBezTo>
                    <a:pt x="312" y="150"/>
                    <a:pt x="312" y="150"/>
                    <a:pt x="312" y="150"/>
                  </a:cubicBezTo>
                  <a:cubicBezTo>
                    <a:pt x="232" y="143"/>
                    <a:pt x="169" y="80"/>
                    <a:pt x="16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0"/>
            <p:cNvSpPr>
              <a:spLocks/>
            </p:cNvSpPr>
            <p:nvPr/>
          </p:nvSpPr>
          <p:spPr bwMode="auto">
            <a:xfrm>
              <a:off x="5181601" y="2150375"/>
              <a:ext cx="596900" cy="595312"/>
            </a:xfrm>
            <a:custGeom>
              <a:avLst/>
              <a:gdLst>
                <a:gd name="T0" fmla="*/ 650 w 651"/>
                <a:gd name="T1" fmla="*/ 313 h 651"/>
                <a:gd name="T2" fmla="*/ 338 w 651"/>
                <a:gd name="T3" fmla="*/ 1 h 651"/>
                <a:gd name="T4" fmla="*/ 325 w 651"/>
                <a:gd name="T5" fmla="*/ 0 h 651"/>
                <a:gd name="T6" fmla="*/ 312 w 651"/>
                <a:gd name="T7" fmla="*/ 1 h 651"/>
                <a:gd name="T8" fmla="*/ 0 w 651"/>
                <a:gd name="T9" fmla="*/ 313 h 651"/>
                <a:gd name="T10" fmla="*/ 162 w 651"/>
                <a:gd name="T11" fmla="*/ 313 h 651"/>
                <a:gd name="T12" fmla="*/ 312 w 651"/>
                <a:gd name="T13" fmla="*/ 164 h 651"/>
                <a:gd name="T14" fmla="*/ 325 w 651"/>
                <a:gd name="T15" fmla="*/ 163 h 651"/>
                <a:gd name="T16" fmla="*/ 338 w 651"/>
                <a:gd name="T17" fmla="*/ 164 h 651"/>
                <a:gd name="T18" fmla="*/ 487 w 651"/>
                <a:gd name="T19" fmla="*/ 313 h 651"/>
                <a:gd name="T20" fmla="*/ 488 w 651"/>
                <a:gd name="T21" fmla="*/ 326 h 651"/>
                <a:gd name="T22" fmla="*/ 487 w 651"/>
                <a:gd name="T23" fmla="*/ 339 h 651"/>
                <a:gd name="T24" fmla="*/ 338 w 651"/>
                <a:gd name="T25" fmla="*/ 489 h 651"/>
                <a:gd name="T26" fmla="*/ 338 w 651"/>
                <a:gd name="T27" fmla="*/ 651 h 651"/>
                <a:gd name="T28" fmla="*/ 650 w 651"/>
                <a:gd name="T29" fmla="*/ 339 h 651"/>
                <a:gd name="T30" fmla="*/ 651 w 651"/>
                <a:gd name="T31" fmla="*/ 326 h 651"/>
                <a:gd name="T32" fmla="*/ 650 w 651"/>
                <a:gd name="T33" fmla="*/ 313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1" h="651">
                  <a:moveTo>
                    <a:pt x="650" y="313"/>
                  </a:moveTo>
                  <a:cubicBezTo>
                    <a:pt x="643" y="144"/>
                    <a:pt x="507" y="7"/>
                    <a:pt x="338" y="1"/>
                  </a:cubicBezTo>
                  <a:cubicBezTo>
                    <a:pt x="334" y="1"/>
                    <a:pt x="329" y="0"/>
                    <a:pt x="325" y="0"/>
                  </a:cubicBezTo>
                  <a:cubicBezTo>
                    <a:pt x="320" y="0"/>
                    <a:pt x="316" y="1"/>
                    <a:pt x="312" y="1"/>
                  </a:cubicBezTo>
                  <a:cubicBezTo>
                    <a:pt x="142" y="7"/>
                    <a:pt x="6" y="144"/>
                    <a:pt x="0" y="313"/>
                  </a:cubicBezTo>
                  <a:cubicBezTo>
                    <a:pt x="162" y="313"/>
                    <a:pt x="162" y="313"/>
                    <a:pt x="162" y="313"/>
                  </a:cubicBezTo>
                  <a:cubicBezTo>
                    <a:pt x="169" y="233"/>
                    <a:pt x="232" y="170"/>
                    <a:pt x="312" y="164"/>
                  </a:cubicBezTo>
                  <a:cubicBezTo>
                    <a:pt x="316" y="163"/>
                    <a:pt x="320" y="163"/>
                    <a:pt x="325" y="163"/>
                  </a:cubicBezTo>
                  <a:cubicBezTo>
                    <a:pt x="329" y="163"/>
                    <a:pt x="334" y="163"/>
                    <a:pt x="338" y="164"/>
                  </a:cubicBezTo>
                  <a:cubicBezTo>
                    <a:pt x="418" y="170"/>
                    <a:pt x="481" y="233"/>
                    <a:pt x="487" y="313"/>
                  </a:cubicBezTo>
                  <a:cubicBezTo>
                    <a:pt x="488" y="317"/>
                    <a:pt x="488" y="322"/>
                    <a:pt x="488" y="326"/>
                  </a:cubicBezTo>
                  <a:cubicBezTo>
                    <a:pt x="488" y="331"/>
                    <a:pt x="488" y="335"/>
                    <a:pt x="487" y="339"/>
                  </a:cubicBezTo>
                  <a:cubicBezTo>
                    <a:pt x="481" y="419"/>
                    <a:pt x="418" y="482"/>
                    <a:pt x="338" y="489"/>
                  </a:cubicBezTo>
                  <a:cubicBezTo>
                    <a:pt x="338" y="651"/>
                    <a:pt x="338" y="651"/>
                    <a:pt x="338" y="651"/>
                  </a:cubicBezTo>
                  <a:cubicBezTo>
                    <a:pt x="507" y="645"/>
                    <a:pt x="643" y="509"/>
                    <a:pt x="650" y="339"/>
                  </a:cubicBezTo>
                  <a:cubicBezTo>
                    <a:pt x="650" y="335"/>
                    <a:pt x="651" y="331"/>
                    <a:pt x="651" y="326"/>
                  </a:cubicBezTo>
                  <a:cubicBezTo>
                    <a:pt x="651" y="322"/>
                    <a:pt x="650" y="317"/>
                    <a:pt x="650" y="3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4" name="Freeform 11"/>
          <p:cNvSpPr>
            <a:spLocks/>
          </p:cNvSpPr>
          <p:nvPr/>
        </p:nvSpPr>
        <p:spPr bwMode="auto">
          <a:xfrm>
            <a:off x="4022726" y="2161488"/>
            <a:ext cx="582613" cy="573087"/>
          </a:xfrm>
          <a:custGeom>
            <a:avLst/>
            <a:gdLst>
              <a:gd name="T0" fmla="*/ 569 w 636"/>
              <a:gd name="T1" fmla="*/ 296 h 626"/>
              <a:gd name="T2" fmla="*/ 604 w 636"/>
              <a:gd name="T3" fmla="*/ 187 h 626"/>
              <a:gd name="T4" fmla="*/ 417 w 636"/>
              <a:gd name="T5" fmla="*/ 0 h 626"/>
              <a:gd name="T6" fmla="*/ 189 w 636"/>
              <a:gd name="T7" fmla="*/ 0 h 626"/>
              <a:gd name="T8" fmla="*/ 189 w 636"/>
              <a:gd name="T9" fmla="*/ 121 h 626"/>
              <a:gd name="T10" fmla="*/ 384 w 636"/>
              <a:gd name="T11" fmla="*/ 121 h 626"/>
              <a:gd name="T12" fmla="*/ 450 w 636"/>
              <a:gd name="T13" fmla="*/ 187 h 626"/>
              <a:gd name="T14" fmla="*/ 384 w 636"/>
              <a:gd name="T15" fmla="*/ 252 h 626"/>
              <a:gd name="T16" fmla="*/ 189 w 636"/>
              <a:gd name="T17" fmla="*/ 252 h 626"/>
              <a:gd name="T18" fmla="*/ 189 w 636"/>
              <a:gd name="T19" fmla="*/ 373 h 626"/>
              <a:gd name="T20" fmla="*/ 189 w 636"/>
              <a:gd name="T21" fmla="*/ 373 h 626"/>
              <a:gd name="T22" fmla="*/ 416 w 636"/>
              <a:gd name="T23" fmla="*/ 373 h 626"/>
              <a:gd name="T24" fmla="*/ 481 w 636"/>
              <a:gd name="T25" fmla="*/ 439 h 626"/>
              <a:gd name="T26" fmla="*/ 416 w 636"/>
              <a:gd name="T27" fmla="*/ 505 h 626"/>
              <a:gd name="T28" fmla="*/ 163 w 636"/>
              <a:gd name="T29" fmla="*/ 505 h 626"/>
              <a:gd name="T30" fmla="*/ 163 w 636"/>
              <a:gd name="T31" fmla="*/ 0 h 626"/>
              <a:gd name="T32" fmla="*/ 0 w 636"/>
              <a:gd name="T33" fmla="*/ 0 h 626"/>
              <a:gd name="T34" fmla="*/ 0 w 636"/>
              <a:gd name="T35" fmla="*/ 626 h 626"/>
              <a:gd name="T36" fmla="*/ 449 w 636"/>
              <a:gd name="T37" fmla="*/ 626 h 626"/>
              <a:gd name="T38" fmla="*/ 636 w 636"/>
              <a:gd name="T39" fmla="*/ 439 h 626"/>
              <a:gd name="T40" fmla="*/ 569 w 636"/>
              <a:gd name="T41" fmla="*/ 296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6" h="626">
                <a:moveTo>
                  <a:pt x="569" y="296"/>
                </a:moveTo>
                <a:cubicBezTo>
                  <a:pt x="591" y="265"/>
                  <a:pt x="604" y="228"/>
                  <a:pt x="604" y="187"/>
                </a:cubicBezTo>
                <a:cubicBezTo>
                  <a:pt x="604" y="84"/>
                  <a:pt x="520" y="0"/>
                  <a:pt x="417" y="0"/>
                </a:cubicBezTo>
                <a:cubicBezTo>
                  <a:pt x="189" y="0"/>
                  <a:pt x="189" y="0"/>
                  <a:pt x="189" y="0"/>
                </a:cubicBezTo>
                <a:cubicBezTo>
                  <a:pt x="189" y="121"/>
                  <a:pt x="189" y="121"/>
                  <a:pt x="189" y="121"/>
                </a:cubicBezTo>
                <a:cubicBezTo>
                  <a:pt x="384" y="121"/>
                  <a:pt x="384" y="121"/>
                  <a:pt x="384" y="121"/>
                </a:cubicBezTo>
                <a:cubicBezTo>
                  <a:pt x="420" y="121"/>
                  <a:pt x="450" y="151"/>
                  <a:pt x="450" y="187"/>
                </a:cubicBezTo>
                <a:cubicBezTo>
                  <a:pt x="450" y="223"/>
                  <a:pt x="420" y="252"/>
                  <a:pt x="384" y="252"/>
                </a:cubicBezTo>
                <a:cubicBezTo>
                  <a:pt x="189" y="252"/>
                  <a:pt x="189" y="252"/>
                  <a:pt x="189" y="252"/>
                </a:cubicBezTo>
                <a:cubicBezTo>
                  <a:pt x="189" y="373"/>
                  <a:pt x="189" y="373"/>
                  <a:pt x="189" y="373"/>
                </a:cubicBezTo>
                <a:cubicBezTo>
                  <a:pt x="189" y="373"/>
                  <a:pt x="189" y="373"/>
                  <a:pt x="189" y="373"/>
                </a:cubicBezTo>
                <a:cubicBezTo>
                  <a:pt x="416" y="373"/>
                  <a:pt x="416" y="373"/>
                  <a:pt x="416" y="373"/>
                </a:cubicBezTo>
                <a:cubicBezTo>
                  <a:pt x="452" y="374"/>
                  <a:pt x="481" y="403"/>
                  <a:pt x="481" y="439"/>
                </a:cubicBezTo>
                <a:cubicBezTo>
                  <a:pt x="481" y="475"/>
                  <a:pt x="452" y="505"/>
                  <a:pt x="416" y="505"/>
                </a:cubicBezTo>
                <a:cubicBezTo>
                  <a:pt x="163" y="505"/>
                  <a:pt x="163" y="505"/>
                  <a:pt x="163" y="505"/>
                </a:cubicBezTo>
                <a:cubicBezTo>
                  <a:pt x="163" y="0"/>
                  <a:pt x="163" y="0"/>
                  <a:pt x="163" y="0"/>
                </a:cubicBezTo>
                <a:cubicBezTo>
                  <a:pt x="0" y="0"/>
                  <a:pt x="0" y="0"/>
                  <a:pt x="0" y="0"/>
                </a:cubicBezTo>
                <a:cubicBezTo>
                  <a:pt x="0" y="626"/>
                  <a:pt x="0" y="626"/>
                  <a:pt x="0" y="626"/>
                </a:cubicBezTo>
                <a:cubicBezTo>
                  <a:pt x="449" y="626"/>
                  <a:pt x="449" y="626"/>
                  <a:pt x="449" y="626"/>
                </a:cubicBezTo>
                <a:cubicBezTo>
                  <a:pt x="552" y="626"/>
                  <a:pt x="636" y="542"/>
                  <a:pt x="636" y="439"/>
                </a:cubicBezTo>
                <a:cubicBezTo>
                  <a:pt x="636" y="382"/>
                  <a:pt x="610" y="330"/>
                  <a:pt x="569" y="2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65" name="组合 64"/>
          <p:cNvGrpSpPr/>
          <p:nvPr/>
        </p:nvGrpSpPr>
        <p:grpSpPr>
          <a:xfrm>
            <a:off x="3370263" y="2163075"/>
            <a:ext cx="596900" cy="571500"/>
            <a:chOff x="3370263" y="2163075"/>
            <a:chExt cx="596900" cy="571500"/>
          </a:xfrm>
        </p:grpSpPr>
        <p:sp>
          <p:nvSpPr>
            <p:cNvPr id="66" name="Freeform 12"/>
            <p:cNvSpPr>
              <a:spLocks/>
            </p:cNvSpPr>
            <p:nvPr/>
          </p:nvSpPr>
          <p:spPr bwMode="auto">
            <a:xfrm>
              <a:off x="3370263" y="2199588"/>
              <a:ext cx="147638" cy="534987"/>
            </a:xfrm>
            <a:custGeom>
              <a:avLst/>
              <a:gdLst>
                <a:gd name="T0" fmla="*/ 0 w 93"/>
                <a:gd name="T1" fmla="*/ 337 h 337"/>
                <a:gd name="T2" fmla="*/ 93 w 93"/>
                <a:gd name="T3" fmla="*/ 337 h 337"/>
                <a:gd name="T4" fmla="*/ 93 w 93"/>
                <a:gd name="T5" fmla="*/ 126 h 337"/>
                <a:gd name="T6" fmla="*/ 0 w 93"/>
                <a:gd name="T7" fmla="*/ 0 h 337"/>
                <a:gd name="T8" fmla="*/ 0 w 93"/>
                <a:gd name="T9" fmla="*/ 337 h 337"/>
              </a:gdLst>
              <a:ahLst/>
              <a:cxnLst>
                <a:cxn ang="0">
                  <a:pos x="T0" y="T1"/>
                </a:cxn>
                <a:cxn ang="0">
                  <a:pos x="T2" y="T3"/>
                </a:cxn>
                <a:cxn ang="0">
                  <a:pos x="T4" y="T5"/>
                </a:cxn>
                <a:cxn ang="0">
                  <a:pos x="T6" y="T7"/>
                </a:cxn>
                <a:cxn ang="0">
                  <a:pos x="T8" y="T9"/>
                </a:cxn>
              </a:cxnLst>
              <a:rect l="0" t="0" r="r" b="b"/>
              <a:pathLst>
                <a:path w="93" h="337">
                  <a:moveTo>
                    <a:pt x="0" y="337"/>
                  </a:moveTo>
                  <a:lnTo>
                    <a:pt x="93" y="337"/>
                  </a:lnTo>
                  <a:lnTo>
                    <a:pt x="93" y="126"/>
                  </a:lnTo>
                  <a:lnTo>
                    <a:pt x="0" y="0"/>
                  </a:lnTo>
                  <a:lnTo>
                    <a:pt x="0" y="337"/>
                  </a:lnTo>
                  <a:close/>
                </a:path>
              </a:pathLst>
            </a:custGeom>
            <a:solidFill>
              <a:srgbClr val="B600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13"/>
            <p:cNvSpPr>
              <a:spLocks/>
            </p:cNvSpPr>
            <p:nvPr/>
          </p:nvSpPr>
          <p:spPr bwMode="auto">
            <a:xfrm>
              <a:off x="3370263" y="2163075"/>
              <a:ext cx="596900" cy="571500"/>
            </a:xfrm>
            <a:custGeom>
              <a:avLst/>
              <a:gdLst>
                <a:gd name="T0" fmla="*/ 376 w 376"/>
                <a:gd name="T1" fmla="*/ 0 h 360"/>
                <a:gd name="T2" fmla="*/ 282 w 376"/>
                <a:gd name="T3" fmla="*/ 0 h 360"/>
                <a:gd name="T4" fmla="*/ 282 w 376"/>
                <a:gd name="T5" fmla="*/ 234 h 360"/>
                <a:gd name="T6" fmla="*/ 107 w 376"/>
                <a:gd name="T7" fmla="*/ 0 h 360"/>
                <a:gd name="T8" fmla="*/ 0 w 376"/>
                <a:gd name="T9" fmla="*/ 0 h 360"/>
                <a:gd name="T10" fmla="*/ 268 w 376"/>
                <a:gd name="T11" fmla="*/ 360 h 360"/>
                <a:gd name="T12" fmla="*/ 376 w 376"/>
                <a:gd name="T13" fmla="*/ 360 h 360"/>
                <a:gd name="T14" fmla="*/ 376 w 376"/>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6" h="360">
                  <a:moveTo>
                    <a:pt x="376" y="0"/>
                  </a:moveTo>
                  <a:lnTo>
                    <a:pt x="282" y="0"/>
                  </a:lnTo>
                  <a:lnTo>
                    <a:pt x="282" y="234"/>
                  </a:lnTo>
                  <a:lnTo>
                    <a:pt x="107" y="0"/>
                  </a:lnTo>
                  <a:lnTo>
                    <a:pt x="0" y="0"/>
                  </a:lnTo>
                  <a:lnTo>
                    <a:pt x="268" y="360"/>
                  </a:lnTo>
                  <a:lnTo>
                    <a:pt x="376" y="360"/>
                  </a:lnTo>
                  <a:lnTo>
                    <a:pt x="3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8" name="组合 67"/>
          <p:cNvGrpSpPr/>
          <p:nvPr/>
        </p:nvGrpSpPr>
        <p:grpSpPr>
          <a:xfrm>
            <a:off x="5815322" y="1996388"/>
            <a:ext cx="166688" cy="165100"/>
            <a:chOff x="5815013" y="2009088"/>
            <a:chExt cx="166688" cy="165100"/>
          </a:xfrm>
        </p:grpSpPr>
        <p:sp>
          <p:nvSpPr>
            <p:cNvPr id="69" name="Freeform 14"/>
            <p:cNvSpPr>
              <a:spLocks noEditPoints="1"/>
            </p:cNvSpPr>
            <p:nvPr/>
          </p:nvSpPr>
          <p:spPr bwMode="auto">
            <a:xfrm>
              <a:off x="5815013" y="2009088"/>
              <a:ext cx="166688" cy="165100"/>
            </a:xfrm>
            <a:custGeom>
              <a:avLst/>
              <a:gdLst>
                <a:gd name="T0" fmla="*/ 90 w 181"/>
                <a:gd name="T1" fmla="*/ 0 h 181"/>
                <a:gd name="T2" fmla="*/ 0 w 181"/>
                <a:gd name="T3" fmla="*/ 90 h 181"/>
                <a:gd name="T4" fmla="*/ 90 w 181"/>
                <a:gd name="T5" fmla="*/ 181 h 181"/>
                <a:gd name="T6" fmla="*/ 181 w 181"/>
                <a:gd name="T7" fmla="*/ 90 h 181"/>
                <a:gd name="T8" fmla="*/ 90 w 181"/>
                <a:gd name="T9" fmla="*/ 0 h 181"/>
                <a:gd name="T10" fmla="*/ 146 w 181"/>
                <a:gd name="T11" fmla="*/ 146 h 181"/>
                <a:gd name="T12" fmla="*/ 90 w 181"/>
                <a:gd name="T13" fmla="*/ 169 h 181"/>
                <a:gd name="T14" fmla="*/ 35 w 181"/>
                <a:gd name="T15" fmla="*/ 146 h 181"/>
                <a:gd name="T16" fmla="*/ 12 w 181"/>
                <a:gd name="T17" fmla="*/ 90 h 181"/>
                <a:gd name="T18" fmla="*/ 35 w 181"/>
                <a:gd name="T19" fmla="*/ 35 h 181"/>
                <a:gd name="T20" fmla="*/ 90 w 181"/>
                <a:gd name="T21" fmla="*/ 12 h 181"/>
                <a:gd name="T22" fmla="*/ 146 w 181"/>
                <a:gd name="T23" fmla="*/ 35 h 181"/>
                <a:gd name="T24" fmla="*/ 169 w 181"/>
                <a:gd name="T25" fmla="*/ 90 h 181"/>
                <a:gd name="T26" fmla="*/ 146 w 181"/>
                <a:gd name="T27" fmla="*/ 14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181">
                  <a:moveTo>
                    <a:pt x="90" y="0"/>
                  </a:moveTo>
                  <a:cubicBezTo>
                    <a:pt x="40" y="0"/>
                    <a:pt x="0" y="40"/>
                    <a:pt x="0" y="90"/>
                  </a:cubicBezTo>
                  <a:cubicBezTo>
                    <a:pt x="0" y="140"/>
                    <a:pt x="40" y="181"/>
                    <a:pt x="90" y="181"/>
                  </a:cubicBezTo>
                  <a:cubicBezTo>
                    <a:pt x="141" y="181"/>
                    <a:pt x="181" y="140"/>
                    <a:pt x="181" y="90"/>
                  </a:cubicBezTo>
                  <a:cubicBezTo>
                    <a:pt x="181" y="40"/>
                    <a:pt x="141" y="0"/>
                    <a:pt x="90" y="0"/>
                  </a:cubicBezTo>
                  <a:close/>
                  <a:moveTo>
                    <a:pt x="146" y="146"/>
                  </a:moveTo>
                  <a:cubicBezTo>
                    <a:pt x="132" y="160"/>
                    <a:pt x="112" y="169"/>
                    <a:pt x="90" y="169"/>
                  </a:cubicBezTo>
                  <a:cubicBezTo>
                    <a:pt x="69" y="169"/>
                    <a:pt x="49" y="160"/>
                    <a:pt x="35" y="146"/>
                  </a:cubicBezTo>
                  <a:cubicBezTo>
                    <a:pt x="21" y="132"/>
                    <a:pt x="12" y="112"/>
                    <a:pt x="12" y="90"/>
                  </a:cubicBezTo>
                  <a:cubicBezTo>
                    <a:pt x="12" y="69"/>
                    <a:pt x="21" y="49"/>
                    <a:pt x="35" y="35"/>
                  </a:cubicBezTo>
                  <a:cubicBezTo>
                    <a:pt x="49" y="20"/>
                    <a:pt x="69" y="12"/>
                    <a:pt x="90" y="12"/>
                  </a:cubicBezTo>
                  <a:cubicBezTo>
                    <a:pt x="112" y="12"/>
                    <a:pt x="132" y="20"/>
                    <a:pt x="146" y="35"/>
                  </a:cubicBezTo>
                  <a:cubicBezTo>
                    <a:pt x="160" y="49"/>
                    <a:pt x="169" y="69"/>
                    <a:pt x="169" y="90"/>
                  </a:cubicBezTo>
                  <a:cubicBezTo>
                    <a:pt x="169" y="112"/>
                    <a:pt x="160" y="132"/>
                    <a:pt x="146" y="1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15"/>
            <p:cNvSpPr>
              <a:spLocks noEditPoints="1"/>
            </p:cNvSpPr>
            <p:nvPr/>
          </p:nvSpPr>
          <p:spPr bwMode="auto">
            <a:xfrm>
              <a:off x="5868988" y="2050363"/>
              <a:ext cx="65088" cy="82550"/>
            </a:xfrm>
            <a:custGeom>
              <a:avLst/>
              <a:gdLst>
                <a:gd name="T0" fmla="*/ 71 w 71"/>
                <a:gd name="T1" fmla="*/ 89 h 91"/>
                <a:gd name="T2" fmla="*/ 70 w 71"/>
                <a:gd name="T3" fmla="*/ 91 h 91"/>
                <a:gd name="T4" fmla="*/ 54 w 71"/>
                <a:gd name="T5" fmla="*/ 91 h 91"/>
                <a:gd name="T6" fmla="*/ 52 w 71"/>
                <a:gd name="T7" fmla="*/ 90 h 91"/>
                <a:gd name="T8" fmla="*/ 51 w 71"/>
                <a:gd name="T9" fmla="*/ 88 h 91"/>
                <a:gd name="T10" fmla="*/ 32 w 71"/>
                <a:gd name="T11" fmla="*/ 56 h 91"/>
                <a:gd name="T12" fmla="*/ 30 w 71"/>
                <a:gd name="T13" fmla="*/ 56 h 91"/>
                <a:gd name="T14" fmla="*/ 25 w 71"/>
                <a:gd name="T15" fmla="*/ 56 h 91"/>
                <a:gd name="T16" fmla="*/ 21 w 71"/>
                <a:gd name="T17" fmla="*/ 56 h 91"/>
                <a:gd name="T18" fmla="*/ 18 w 71"/>
                <a:gd name="T19" fmla="*/ 56 h 91"/>
                <a:gd name="T20" fmla="*/ 18 w 71"/>
                <a:gd name="T21" fmla="*/ 88 h 91"/>
                <a:gd name="T22" fmla="*/ 17 w 71"/>
                <a:gd name="T23" fmla="*/ 90 h 91"/>
                <a:gd name="T24" fmla="*/ 15 w 71"/>
                <a:gd name="T25" fmla="*/ 91 h 91"/>
                <a:gd name="T26" fmla="*/ 2 w 71"/>
                <a:gd name="T27" fmla="*/ 91 h 91"/>
                <a:gd name="T28" fmla="*/ 0 w 71"/>
                <a:gd name="T29" fmla="*/ 90 h 91"/>
                <a:gd name="T30" fmla="*/ 0 w 71"/>
                <a:gd name="T31" fmla="*/ 88 h 91"/>
                <a:gd name="T32" fmla="*/ 0 w 71"/>
                <a:gd name="T33" fmla="*/ 5 h 91"/>
                <a:gd name="T34" fmla="*/ 1 w 71"/>
                <a:gd name="T35" fmla="*/ 2 h 91"/>
                <a:gd name="T36" fmla="*/ 4 w 71"/>
                <a:gd name="T37" fmla="*/ 1 h 91"/>
                <a:gd name="T38" fmla="*/ 30 w 71"/>
                <a:gd name="T39" fmla="*/ 0 h 91"/>
                <a:gd name="T40" fmla="*/ 58 w 71"/>
                <a:gd name="T41" fmla="*/ 6 h 91"/>
                <a:gd name="T42" fmla="*/ 68 w 71"/>
                <a:gd name="T43" fmla="*/ 27 h 91"/>
                <a:gd name="T44" fmla="*/ 68 w 71"/>
                <a:gd name="T45" fmla="*/ 28 h 91"/>
                <a:gd name="T46" fmla="*/ 63 w 71"/>
                <a:gd name="T47" fmla="*/ 44 h 91"/>
                <a:gd name="T48" fmla="*/ 50 w 71"/>
                <a:gd name="T49" fmla="*/ 53 h 91"/>
                <a:gd name="T50" fmla="*/ 71 w 71"/>
                <a:gd name="T51" fmla="*/ 88 h 91"/>
                <a:gd name="T52" fmla="*/ 71 w 71"/>
                <a:gd name="T53" fmla="*/ 89 h 91"/>
                <a:gd name="T54" fmla="*/ 50 w 71"/>
                <a:gd name="T55" fmla="*/ 28 h 91"/>
                <a:gd name="T56" fmla="*/ 50 w 71"/>
                <a:gd name="T57" fmla="*/ 27 h 91"/>
                <a:gd name="T58" fmla="*/ 45 w 71"/>
                <a:gd name="T59" fmla="*/ 17 h 91"/>
                <a:gd name="T60" fmla="*/ 30 w 71"/>
                <a:gd name="T61" fmla="*/ 14 h 91"/>
                <a:gd name="T62" fmla="*/ 24 w 71"/>
                <a:gd name="T63" fmla="*/ 14 h 91"/>
                <a:gd name="T64" fmla="*/ 18 w 71"/>
                <a:gd name="T65" fmla="*/ 15 h 91"/>
                <a:gd name="T66" fmla="*/ 18 w 71"/>
                <a:gd name="T67" fmla="*/ 42 h 91"/>
                <a:gd name="T68" fmla="*/ 30 w 71"/>
                <a:gd name="T69" fmla="*/ 42 h 91"/>
                <a:gd name="T70" fmla="*/ 45 w 71"/>
                <a:gd name="T71" fmla="*/ 39 h 91"/>
                <a:gd name="T72" fmla="*/ 50 w 71"/>
                <a:gd name="T73"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 h="91">
                  <a:moveTo>
                    <a:pt x="71" y="89"/>
                  </a:moveTo>
                  <a:cubicBezTo>
                    <a:pt x="71" y="90"/>
                    <a:pt x="71" y="91"/>
                    <a:pt x="70" y="91"/>
                  </a:cubicBezTo>
                  <a:cubicBezTo>
                    <a:pt x="54" y="91"/>
                    <a:pt x="54" y="91"/>
                    <a:pt x="54" y="91"/>
                  </a:cubicBezTo>
                  <a:cubicBezTo>
                    <a:pt x="53" y="91"/>
                    <a:pt x="52" y="91"/>
                    <a:pt x="52" y="90"/>
                  </a:cubicBezTo>
                  <a:cubicBezTo>
                    <a:pt x="52" y="90"/>
                    <a:pt x="51" y="89"/>
                    <a:pt x="51" y="88"/>
                  </a:cubicBezTo>
                  <a:cubicBezTo>
                    <a:pt x="32" y="56"/>
                    <a:pt x="32" y="56"/>
                    <a:pt x="32" y="56"/>
                  </a:cubicBezTo>
                  <a:cubicBezTo>
                    <a:pt x="30" y="56"/>
                    <a:pt x="30" y="56"/>
                    <a:pt x="30" y="56"/>
                  </a:cubicBezTo>
                  <a:cubicBezTo>
                    <a:pt x="29" y="56"/>
                    <a:pt x="28" y="56"/>
                    <a:pt x="25" y="56"/>
                  </a:cubicBezTo>
                  <a:cubicBezTo>
                    <a:pt x="23" y="56"/>
                    <a:pt x="21" y="56"/>
                    <a:pt x="21" y="56"/>
                  </a:cubicBezTo>
                  <a:cubicBezTo>
                    <a:pt x="20" y="56"/>
                    <a:pt x="19" y="56"/>
                    <a:pt x="18" y="56"/>
                  </a:cubicBezTo>
                  <a:cubicBezTo>
                    <a:pt x="18" y="88"/>
                    <a:pt x="18" y="88"/>
                    <a:pt x="18" y="88"/>
                  </a:cubicBezTo>
                  <a:cubicBezTo>
                    <a:pt x="18" y="89"/>
                    <a:pt x="18" y="90"/>
                    <a:pt x="17" y="90"/>
                  </a:cubicBezTo>
                  <a:cubicBezTo>
                    <a:pt x="17" y="91"/>
                    <a:pt x="16" y="91"/>
                    <a:pt x="15" y="91"/>
                  </a:cubicBezTo>
                  <a:cubicBezTo>
                    <a:pt x="2" y="91"/>
                    <a:pt x="2" y="91"/>
                    <a:pt x="2" y="91"/>
                  </a:cubicBezTo>
                  <a:cubicBezTo>
                    <a:pt x="2" y="91"/>
                    <a:pt x="1" y="91"/>
                    <a:pt x="0" y="90"/>
                  </a:cubicBezTo>
                  <a:cubicBezTo>
                    <a:pt x="0" y="90"/>
                    <a:pt x="0" y="89"/>
                    <a:pt x="0" y="88"/>
                  </a:cubicBezTo>
                  <a:cubicBezTo>
                    <a:pt x="0" y="5"/>
                    <a:pt x="0" y="5"/>
                    <a:pt x="0" y="5"/>
                  </a:cubicBezTo>
                  <a:cubicBezTo>
                    <a:pt x="0" y="4"/>
                    <a:pt x="0" y="3"/>
                    <a:pt x="1" y="2"/>
                  </a:cubicBezTo>
                  <a:cubicBezTo>
                    <a:pt x="1" y="2"/>
                    <a:pt x="2" y="1"/>
                    <a:pt x="4" y="1"/>
                  </a:cubicBezTo>
                  <a:cubicBezTo>
                    <a:pt x="11" y="0"/>
                    <a:pt x="20" y="0"/>
                    <a:pt x="30" y="0"/>
                  </a:cubicBezTo>
                  <a:cubicBezTo>
                    <a:pt x="41" y="0"/>
                    <a:pt x="50" y="2"/>
                    <a:pt x="58" y="6"/>
                  </a:cubicBezTo>
                  <a:cubicBezTo>
                    <a:pt x="65" y="10"/>
                    <a:pt x="68" y="17"/>
                    <a:pt x="68" y="27"/>
                  </a:cubicBezTo>
                  <a:cubicBezTo>
                    <a:pt x="68" y="28"/>
                    <a:pt x="68" y="28"/>
                    <a:pt x="68" y="28"/>
                  </a:cubicBezTo>
                  <a:cubicBezTo>
                    <a:pt x="68" y="34"/>
                    <a:pt x="67" y="40"/>
                    <a:pt x="63" y="44"/>
                  </a:cubicBezTo>
                  <a:cubicBezTo>
                    <a:pt x="60" y="48"/>
                    <a:pt x="56" y="51"/>
                    <a:pt x="50" y="53"/>
                  </a:cubicBezTo>
                  <a:cubicBezTo>
                    <a:pt x="71" y="88"/>
                    <a:pt x="71" y="88"/>
                    <a:pt x="71" y="88"/>
                  </a:cubicBezTo>
                  <a:cubicBezTo>
                    <a:pt x="71" y="89"/>
                    <a:pt x="71" y="89"/>
                    <a:pt x="71" y="89"/>
                  </a:cubicBezTo>
                  <a:close/>
                  <a:moveTo>
                    <a:pt x="50" y="28"/>
                  </a:moveTo>
                  <a:cubicBezTo>
                    <a:pt x="50" y="27"/>
                    <a:pt x="50" y="27"/>
                    <a:pt x="50" y="27"/>
                  </a:cubicBezTo>
                  <a:cubicBezTo>
                    <a:pt x="50" y="23"/>
                    <a:pt x="48" y="19"/>
                    <a:pt x="45" y="17"/>
                  </a:cubicBezTo>
                  <a:cubicBezTo>
                    <a:pt x="42" y="15"/>
                    <a:pt x="37" y="14"/>
                    <a:pt x="30" y="14"/>
                  </a:cubicBezTo>
                  <a:cubicBezTo>
                    <a:pt x="29" y="14"/>
                    <a:pt x="27" y="14"/>
                    <a:pt x="24" y="14"/>
                  </a:cubicBezTo>
                  <a:cubicBezTo>
                    <a:pt x="21" y="14"/>
                    <a:pt x="19" y="15"/>
                    <a:pt x="18" y="15"/>
                  </a:cubicBezTo>
                  <a:cubicBezTo>
                    <a:pt x="18" y="42"/>
                    <a:pt x="18" y="42"/>
                    <a:pt x="18" y="42"/>
                  </a:cubicBezTo>
                  <a:cubicBezTo>
                    <a:pt x="22" y="42"/>
                    <a:pt x="26" y="42"/>
                    <a:pt x="30" y="42"/>
                  </a:cubicBezTo>
                  <a:cubicBezTo>
                    <a:pt x="37" y="42"/>
                    <a:pt x="42" y="41"/>
                    <a:pt x="45" y="39"/>
                  </a:cubicBezTo>
                  <a:cubicBezTo>
                    <a:pt x="48" y="37"/>
                    <a:pt x="50" y="33"/>
                    <a:pt x="50"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1" name="组合 70"/>
          <p:cNvGrpSpPr/>
          <p:nvPr/>
        </p:nvGrpSpPr>
        <p:grpSpPr>
          <a:xfrm>
            <a:off x="9569760" y="2999358"/>
            <a:ext cx="3580182" cy="3152304"/>
            <a:chOff x="4572001" y="2161488"/>
            <a:chExt cx="650875" cy="573087"/>
          </a:xfrm>
        </p:grpSpPr>
        <p:sp>
          <p:nvSpPr>
            <p:cNvPr id="72" name="Freeform 7"/>
            <p:cNvSpPr>
              <a:spLocks/>
            </p:cNvSpPr>
            <p:nvPr/>
          </p:nvSpPr>
          <p:spPr bwMode="auto">
            <a:xfrm>
              <a:off x="4826001" y="2161488"/>
              <a:ext cx="396875" cy="573087"/>
            </a:xfrm>
            <a:custGeom>
              <a:avLst/>
              <a:gdLst>
                <a:gd name="T0" fmla="*/ 156 w 250"/>
                <a:gd name="T1" fmla="*/ 0 h 361"/>
                <a:gd name="T2" fmla="*/ 0 w 250"/>
                <a:gd name="T3" fmla="*/ 361 h 361"/>
                <a:gd name="T4" fmla="*/ 94 w 250"/>
                <a:gd name="T5" fmla="*/ 361 h 361"/>
                <a:gd name="T6" fmla="*/ 250 w 250"/>
                <a:gd name="T7" fmla="*/ 0 h 361"/>
                <a:gd name="T8" fmla="*/ 156 w 250"/>
                <a:gd name="T9" fmla="*/ 0 h 361"/>
              </a:gdLst>
              <a:ahLst/>
              <a:cxnLst>
                <a:cxn ang="0">
                  <a:pos x="T0" y="T1"/>
                </a:cxn>
                <a:cxn ang="0">
                  <a:pos x="T2" y="T3"/>
                </a:cxn>
                <a:cxn ang="0">
                  <a:pos x="T4" y="T5"/>
                </a:cxn>
                <a:cxn ang="0">
                  <a:pos x="T6" y="T7"/>
                </a:cxn>
                <a:cxn ang="0">
                  <a:pos x="T8" y="T9"/>
                </a:cxn>
              </a:cxnLst>
              <a:rect l="0" t="0" r="r" b="b"/>
              <a:pathLst>
                <a:path w="250" h="361">
                  <a:moveTo>
                    <a:pt x="156" y="0"/>
                  </a:moveTo>
                  <a:lnTo>
                    <a:pt x="0" y="361"/>
                  </a:lnTo>
                  <a:lnTo>
                    <a:pt x="94" y="361"/>
                  </a:lnTo>
                  <a:lnTo>
                    <a:pt x="250" y="0"/>
                  </a:lnTo>
                  <a:lnTo>
                    <a:pt x="1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8"/>
            <p:cNvSpPr>
              <a:spLocks/>
            </p:cNvSpPr>
            <p:nvPr/>
          </p:nvSpPr>
          <p:spPr bwMode="auto">
            <a:xfrm>
              <a:off x="4572001" y="2161488"/>
              <a:ext cx="312738" cy="547687"/>
            </a:xfrm>
            <a:custGeom>
              <a:avLst/>
              <a:gdLst>
                <a:gd name="T0" fmla="*/ 94 w 197"/>
                <a:gd name="T1" fmla="*/ 0 h 345"/>
                <a:gd name="T2" fmla="*/ 0 w 197"/>
                <a:gd name="T3" fmla="*/ 0 h 345"/>
                <a:gd name="T4" fmla="*/ 150 w 197"/>
                <a:gd name="T5" fmla="*/ 345 h 345"/>
                <a:gd name="T6" fmla="*/ 197 w 197"/>
                <a:gd name="T7" fmla="*/ 237 h 345"/>
                <a:gd name="T8" fmla="*/ 94 w 197"/>
                <a:gd name="T9" fmla="*/ 0 h 345"/>
              </a:gdLst>
              <a:ahLst/>
              <a:cxnLst>
                <a:cxn ang="0">
                  <a:pos x="T0" y="T1"/>
                </a:cxn>
                <a:cxn ang="0">
                  <a:pos x="T2" y="T3"/>
                </a:cxn>
                <a:cxn ang="0">
                  <a:pos x="T4" y="T5"/>
                </a:cxn>
                <a:cxn ang="0">
                  <a:pos x="T6" y="T7"/>
                </a:cxn>
                <a:cxn ang="0">
                  <a:pos x="T8" y="T9"/>
                </a:cxn>
              </a:cxnLst>
              <a:rect l="0" t="0" r="r" b="b"/>
              <a:pathLst>
                <a:path w="197" h="345">
                  <a:moveTo>
                    <a:pt x="94" y="0"/>
                  </a:moveTo>
                  <a:lnTo>
                    <a:pt x="0" y="0"/>
                  </a:lnTo>
                  <a:lnTo>
                    <a:pt x="150" y="345"/>
                  </a:lnTo>
                  <a:lnTo>
                    <a:pt x="197" y="237"/>
                  </a:lnTo>
                  <a:lnTo>
                    <a:pt x="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4" name="组合 73"/>
          <p:cNvGrpSpPr/>
          <p:nvPr/>
        </p:nvGrpSpPr>
        <p:grpSpPr>
          <a:xfrm>
            <a:off x="9866653" y="-2691153"/>
            <a:ext cx="3283289" cy="3274560"/>
            <a:chOff x="5181601" y="2150375"/>
            <a:chExt cx="596900" cy="595313"/>
          </a:xfrm>
        </p:grpSpPr>
        <p:sp>
          <p:nvSpPr>
            <p:cNvPr id="75" name="Freeform 9"/>
            <p:cNvSpPr>
              <a:spLocks/>
            </p:cNvSpPr>
            <p:nvPr/>
          </p:nvSpPr>
          <p:spPr bwMode="auto">
            <a:xfrm>
              <a:off x="5181601" y="2459938"/>
              <a:ext cx="285750" cy="285750"/>
            </a:xfrm>
            <a:custGeom>
              <a:avLst/>
              <a:gdLst>
                <a:gd name="T0" fmla="*/ 162 w 312"/>
                <a:gd name="T1" fmla="*/ 0 h 312"/>
                <a:gd name="T2" fmla="*/ 0 w 312"/>
                <a:gd name="T3" fmla="*/ 0 h 312"/>
                <a:gd name="T4" fmla="*/ 312 w 312"/>
                <a:gd name="T5" fmla="*/ 312 h 312"/>
                <a:gd name="T6" fmla="*/ 312 w 312"/>
                <a:gd name="T7" fmla="*/ 150 h 312"/>
                <a:gd name="T8" fmla="*/ 162 w 312"/>
                <a:gd name="T9" fmla="*/ 0 h 312"/>
              </a:gdLst>
              <a:ahLst/>
              <a:cxnLst>
                <a:cxn ang="0">
                  <a:pos x="T0" y="T1"/>
                </a:cxn>
                <a:cxn ang="0">
                  <a:pos x="T2" y="T3"/>
                </a:cxn>
                <a:cxn ang="0">
                  <a:pos x="T4" y="T5"/>
                </a:cxn>
                <a:cxn ang="0">
                  <a:pos x="T6" y="T7"/>
                </a:cxn>
                <a:cxn ang="0">
                  <a:pos x="T8" y="T9"/>
                </a:cxn>
              </a:cxnLst>
              <a:rect l="0" t="0" r="r" b="b"/>
              <a:pathLst>
                <a:path w="312" h="312">
                  <a:moveTo>
                    <a:pt x="162" y="0"/>
                  </a:moveTo>
                  <a:cubicBezTo>
                    <a:pt x="0" y="0"/>
                    <a:pt x="0" y="0"/>
                    <a:pt x="0" y="0"/>
                  </a:cubicBezTo>
                  <a:cubicBezTo>
                    <a:pt x="6" y="170"/>
                    <a:pt x="142" y="306"/>
                    <a:pt x="312" y="312"/>
                  </a:cubicBezTo>
                  <a:cubicBezTo>
                    <a:pt x="312" y="150"/>
                    <a:pt x="312" y="150"/>
                    <a:pt x="312" y="150"/>
                  </a:cubicBezTo>
                  <a:cubicBezTo>
                    <a:pt x="232" y="143"/>
                    <a:pt x="169" y="80"/>
                    <a:pt x="16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10"/>
            <p:cNvSpPr>
              <a:spLocks/>
            </p:cNvSpPr>
            <p:nvPr/>
          </p:nvSpPr>
          <p:spPr bwMode="auto">
            <a:xfrm>
              <a:off x="5181601" y="2150375"/>
              <a:ext cx="596900" cy="595312"/>
            </a:xfrm>
            <a:custGeom>
              <a:avLst/>
              <a:gdLst>
                <a:gd name="T0" fmla="*/ 650 w 651"/>
                <a:gd name="T1" fmla="*/ 313 h 651"/>
                <a:gd name="T2" fmla="*/ 338 w 651"/>
                <a:gd name="T3" fmla="*/ 1 h 651"/>
                <a:gd name="T4" fmla="*/ 325 w 651"/>
                <a:gd name="T5" fmla="*/ 0 h 651"/>
                <a:gd name="T6" fmla="*/ 312 w 651"/>
                <a:gd name="T7" fmla="*/ 1 h 651"/>
                <a:gd name="T8" fmla="*/ 0 w 651"/>
                <a:gd name="T9" fmla="*/ 313 h 651"/>
                <a:gd name="T10" fmla="*/ 162 w 651"/>
                <a:gd name="T11" fmla="*/ 313 h 651"/>
                <a:gd name="T12" fmla="*/ 312 w 651"/>
                <a:gd name="T13" fmla="*/ 164 h 651"/>
                <a:gd name="T14" fmla="*/ 325 w 651"/>
                <a:gd name="T15" fmla="*/ 163 h 651"/>
                <a:gd name="T16" fmla="*/ 338 w 651"/>
                <a:gd name="T17" fmla="*/ 164 h 651"/>
                <a:gd name="T18" fmla="*/ 487 w 651"/>
                <a:gd name="T19" fmla="*/ 313 h 651"/>
                <a:gd name="T20" fmla="*/ 488 w 651"/>
                <a:gd name="T21" fmla="*/ 326 h 651"/>
                <a:gd name="T22" fmla="*/ 487 w 651"/>
                <a:gd name="T23" fmla="*/ 339 h 651"/>
                <a:gd name="T24" fmla="*/ 338 w 651"/>
                <a:gd name="T25" fmla="*/ 489 h 651"/>
                <a:gd name="T26" fmla="*/ 338 w 651"/>
                <a:gd name="T27" fmla="*/ 651 h 651"/>
                <a:gd name="T28" fmla="*/ 650 w 651"/>
                <a:gd name="T29" fmla="*/ 339 h 651"/>
                <a:gd name="T30" fmla="*/ 651 w 651"/>
                <a:gd name="T31" fmla="*/ 326 h 651"/>
                <a:gd name="T32" fmla="*/ 650 w 651"/>
                <a:gd name="T33" fmla="*/ 313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1" h="651">
                  <a:moveTo>
                    <a:pt x="650" y="313"/>
                  </a:moveTo>
                  <a:cubicBezTo>
                    <a:pt x="643" y="144"/>
                    <a:pt x="507" y="7"/>
                    <a:pt x="338" y="1"/>
                  </a:cubicBezTo>
                  <a:cubicBezTo>
                    <a:pt x="334" y="1"/>
                    <a:pt x="329" y="0"/>
                    <a:pt x="325" y="0"/>
                  </a:cubicBezTo>
                  <a:cubicBezTo>
                    <a:pt x="320" y="0"/>
                    <a:pt x="316" y="1"/>
                    <a:pt x="312" y="1"/>
                  </a:cubicBezTo>
                  <a:cubicBezTo>
                    <a:pt x="142" y="7"/>
                    <a:pt x="6" y="144"/>
                    <a:pt x="0" y="313"/>
                  </a:cubicBezTo>
                  <a:cubicBezTo>
                    <a:pt x="162" y="313"/>
                    <a:pt x="162" y="313"/>
                    <a:pt x="162" y="313"/>
                  </a:cubicBezTo>
                  <a:cubicBezTo>
                    <a:pt x="169" y="233"/>
                    <a:pt x="232" y="170"/>
                    <a:pt x="312" y="164"/>
                  </a:cubicBezTo>
                  <a:cubicBezTo>
                    <a:pt x="316" y="163"/>
                    <a:pt x="320" y="163"/>
                    <a:pt x="325" y="163"/>
                  </a:cubicBezTo>
                  <a:cubicBezTo>
                    <a:pt x="329" y="163"/>
                    <a:pt x="334" y="163"/>
                    <a:pt x="338" y="164"/>
                  </a:cubicBezTo>
                  <a:cubicBezTo>
                    <a:pt x="418" y="170"/>
                    <a:pt x="481" y="233"/>
                    <a:pt x="487" y="313"/>
                  </a:cubicBezTo>
                  <a:cubicBezTo>
                    <a:pt x="488" y="317"/>
                    <a:pt x="488" y="322"/>
                    <a:pt x="488" y="326"/>
                  </a:cubicBezTo>
                  <a:cubicBezTo>
                    <a:pt x="488" y="331"/>
                    <a:pt x="488" y="335"/>
                    <a:pt x="487" y="339"/>
                  </a:cubicBezTo>
                  <a:cubicBezTo>
                    <a:pt x="481" y="419"/>
                    <a:pt x="418" y="482"/>
                    <a:pt x="338" y="489"/>
                  </a:cubicBezTo>
                  <a:cubicBezTo>
                    <a:pt x="338" y="651"/>
                    <a:pt x="338" y="651"/>
                    <a:pt x="338" y="651"/>
                  </a:cubicBezTo>
                  <a:cubicBezTo>
                    <a:pt x="507" y="645"/>
                    <a:pt x="643" y="509"/>
                    <a:pt x="650" y="339"/>
                  </a:cubicBezTo>
                  <a:cubicBezTo>
                    <a:pt x="650" y="335"/>
                    <a:pt x="651" y="331"/>
                    <a:pt x="651" y="326"/>
                  </a:cubicBezTo>
                  <a:cubicBezTo>
                    <a:pt x="651" y="322"/>
                    <a:pt x="650" y="317"/>
                    <a:pt x="650" y="3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7" name="Freeform 11"/>
          <p:cNvSpPr>
            <a:spLocks/>
          </p:cNvSpPr>
          <p:nvPr/>
        </p:nvSpPr>
        <p:spPr bwMode="auto">
          <a:xfrm>
            <a:off x="-3527311" y="3305187"/>
            <a:ext cx="3204702" cy="3152304"/>
          </a:xfrm>
          <a:custGeom>
            <a:avLst/>
            <a:gdLst>
              <a:gd name="T0" fmla="*/ 569 w 636"/>
              <a:gd name="T1" fmla="*/ 296 h 626"/>
              <a:gd name="T2" fmla="*/ 604 w 636"/>
              <a:gd name="T3" fmla="*/ 187 h 626"/>
              <a:gd name="T4" fmla="*/ 417 w 636"/>
              <a:gd name="T5" fmla="*/ 0 h 626"/>
              <a:gd name="T6" fmla="*/ 189 w 636"/>
              <a:gd name="T7" fmla="*/ 0 h 626"/>
              <a:gd name="T8" fmla="*/ 189 w 636"/>
              <a:gd name="T9" fmla="*/ 121 h 626"/>
              <a:gd name="T10" fmla="*/ 384 w 636"/>
              <a:gd name="T11" fmla="*/ 121 h 626"/>
              <a:gd name="T12" fmla="*/ 450 w 636"/>
              <a:gd name="T13" fmla="*/ 187 h 626"/>
              <a:gd name="T14" fmla="*/ 384 w 636"/>
              <a:gd name="T15" fmla="*/ 252 h 626"/>
              <a:gd name="T16" fmla="*/ 189 w 636"/>
              <a:gd name="T17" fmla="*/ 252 h 626"/>
              <a:gd name="T18" fmla="*/ 189 w 636"/>
              <a:gd name="T19" fmla="*/ 373 h 626"/>
              <a:gd name="T20" fmla="*/ 189 w 636"/>
              <a:gd name="T21" fmla="*/ 373 h 626"/>
              <a:gd name="T22" fmla="*/ 416 w 636"/>
              <a:gd name="T23" fmla="*/ 373 h 626"/>
              <a:gd name="T24" fmla="*/ 481 w 636"/>
              <a:gd name="T25" fmla="*/ 439 h 626"/>
              <a:gd name="T26" fmla="*/ 416 w 636"/>
              <a:gd name="T27" fmla="*/ 505 h 626"/>
              <a:gd name="T28" fmla="*/ 163 w 636"/>
              <a:gd name="T29" fmla="*/ 505 h 626"/>
              <a:gd name="T30" fmla="*/ 163 w 636"/>
              <a:gd name="T31" fmla="*/ 0 h 626"/>
              <a:gd name="T32" fmla="*/ 0 w 636"/>
              <a:gd name="T33" fmla="*/ 0 h 626"/>
              <a:gd name="T34" fmla="*/ 0 w 636"/>
              <a:gd name="T35" fmla="*/ 626 h 626"/>
              <a:gd name="T36" fmla="*/ 449 w 636"/>
              <a:gd name="T37" fmla="*/ 626 h 626"/>
              <a:gd name="T38" fmla="*/ 636 w 636"/>
              <a:gd name="T39" fmla="*/ 439 h 626"/>
              <a:gd name="T40" fmla="*/ 569 w 636"/>
              <a:gd name="T41" fmla="*/ 296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6" h="626">
                <a:moveTo>
                  <a:pt x="569" y="296"/>
                </a:moveTo>
                <a:cubicBezTo>
                  <a:pt x="591" y="265"/>
                  <a:pt x="604" y="228"/>
                  <a:pt x="604" y="187"/>
                </a:cubicBezTo>
                <a:cubicBezTo>
                  <a:pt x="604" y="84"/>
                  <a:pt x="520" y="0"/>
                  <a:pt x="417" y="0"/>
                </a:cubicBezTo>
                <a:cubicBezTo>
                  <a:pt x="189" y="0"/>
                  <a:pt x="189" y="0"/>
                  <a:pt x="189" y="0"/>
                </a:cubicBezTo>
                <a:cubicBezTo>
                  <a:pt x="189" y="121"/>
                  <a:pt x="189" y="121"/>
                  <a:pt x="189" y="121"/>
                </a:cubicBezTo>
                <a:cubicBezTo>
                  <a:pt x="384" y="121"/>
                  <a:pt x="384" y="121"/>
                  <a:pt x="384" y="121"/>
                </a:cubicBezTo>
                <a:cubicBezTo>
                  <a:pt x="420" y="121"/>
                  <a:pt x="450" y="151"/>
                  <a:pt x="450" y="187"/>
                </a:cubicBezTo>
                <a:cubicBezTo>
                  <a:pt x="450" y="223"/>
                  <a:pt x="420" y="252"/>
                  <a:pt x="384" y="252"/>
                </a:cubicBezTo>
                <a:cubicBezTo>
                  <a:pt x="189" y="252"/>
                  <a:pt x="189" y="252"/>
                  <a:pt x="189" y="252"/>
                </a:cubicBezTo>
                <a:cubicBezTo>
                  <a:pt x="189" y="373"/>
                  <a:pt x="189" y="373"/>
                  <a:pt x="189" y="373"/>
                </a:cubicBezTo>
                <a:cubicBezTo>
                  <a:pt x="189" y="373"/>
                  <a:pt x="189" y="373"/>
                  <a:pt x="189" y="373"/>
                </a:cubicBezTo>
                <a:cubicBezTo>
                  <a:pt x="416" y="373"/>
                  <a:pt x="416" y="373"/>
                  <a:pt x="416" y="373"/>
                </a:cubicBezTo>
                <a:cubicBezTo>
                  <a:pt x="452" y="374"/>
                  <a:pt x="481" y="403"/>
                  <a:pt x="481" y="439"/>
                </a:cubicBezTo>
                <a:cubicBezTo>
                  <a:pt x="481" y="475"/>
                  <a:pt x="452" y="505"/>
                  <a:pt x="416" y="505"/>
                </a:cubicBezTo>
                <a:cubicBezTo>
                  <a:pt x="163" y="505"/>
                  <a:pt x="163" y="505"/>
                  <a:pt x="163" y="505"/>
                </a:cubicBezTo>
                <a:cubicBezTo>
                  <a:pt x="163" y="0"/>
                  <a:pt x="163" y="0"/>
                  <a:pt x="163" y="0"/>
                </a:cubicBezTo>
                <a:cubicBezTo>
                  <a:pt x="0" y="0"/>
                  <a:pt x="0" y="0"/>
                  <a:pt x="0" y="0"/>
                </a:cubicBezTo>
                <a:cubicBezTo>
                  <a:pt x="0" y="626"/>
                  <a:pt x="0" y="626"/>
                  <a:pt x="0" y="626"/>
                </a:cubicBezTo>
                <a:cubicBezTo>
                  <a:pt x="449" y="626"/>
                  <a:pt x="449" y="626"/>
                  <a:pt x="449" y="626"/>
                </a:cubicBezTo>
                <a:cubicBezTo>
                  <a:pt x="552" y="626"/>
                  <a:pt x="636" y="542"/>
                  <a:pt x="636" y="439"/>
                </a:cubicBezTo>
                <a:cubicBezTo>
                  <a:pt x="636" y="382"/>
                  <a:pt x="610" y="330"/>
                  <a:pt x="569" y="2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78" name="组合 77"/>
          <p:cNvGrpSpPr/>
          <p:nvPr/>
        </p:nvGrpSpPr>
        <p:grpSpPr>
          <a:xfrm>
            <a:off x="-3759313" y="-1571788"/>
            <a:ext cx="3283289" cy="3143575"/>
            <a:chOff x="3370263" y="2163075"/>
            <a:chExt cx="596900" cy="571500"/>
          </a:xfrm>
        </p:grpSpPr>
        <p:sp>
          <p:nvSpPr>
            <p:cNvPr id="79" name="Freeform 12"/>
            <p:cNvSpPr>
              <a:spLocks/>
            </p:cNvSpPr>
            <p:nvPr/>
          </p:nvSpPr>
          <p:spPr bwMode="auto">
            <a:xfrm>
              <a:off x="3370263" y="2199588"/>
              <a:ext cx="147638" cy="534987"/>
            </a:xfrm>
            <a:custGeom>
              <a:avLst/>
              <a:gdLst>
                <a:gd name="T0" fmla="*/ 0 w 93"/>
                <a:gd name="T1" fmla="*/ 337 h 337"/>
                <a:gd name="T2" fmla="*/ 93 w 93"/>
                <a:gd name="T3" fmla="*/ 337 h 337"/>
                <a:gd name="T4" fmla="*/ 93 w 93"/>
                <a:gd name="T5" fmla="*/ 126 h 337"/>
                <a:gd name="T6" fmla="*/ 0 w 93"/>
                <a:gd name="T7" fmla="*/ 0 h 337"/>
                <a:gd name="T8" fmla="*/ 0 w 93"/>
                <a:gd name="T9" fmla="*/ 337 h 337"/>
              </a:gdLst>
              <a:ahLst/>
              <a:cxnLst>
                <a:cxn ang="0">
                  <a:pos x="T0" y="T1"/>
                </a:cxn>
                <a:cxn ang="0">
                  <a:pos x="T2" y="T3"/>
                </a:cxn>
                <a:cxn ang="0">
                  <a:pos x="T4" y="T5"/>
                </a:cxn>
                <a:cxn ang="0">
                  <a:pos x="T6" y="T7"/>
                </a:cxn>
                <a:cxn ang="0">
                  <a:pos x="T8" y="T9"/>
                </a:cxn>
              </a:cxnLst>
              <a:rect l="0" t="0" r="r" b="b"/>
              <a:pathLst>
                <a:path w="93" h="337">
                  <a:moveTo>
                    <a:pt x="0" y="337"/>
                  </a:moveTo>
                  <a:lnTo>
                    <a:pt x="93" y="337"/>
                  </a:lnTo>
                  <a:lnTo>
                    <a:pt x="93" y="126"/>
                  </a:lnTo>
                  <a:lnTo>
                    <a:pt x="0" y="0"/>
                  </a:lnTo>
                  <a:lnTo>
                    <a:pt x="0" y="337"/>
                  </a:lnTo>
                  <a:close/>
                </a:path>
              </a:pathLst>
            </a:custGeom>
            <a:solidFill>
              <a:srgbClr val="B600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13"/>
            <p:cNvSpPr>
              <a:spLocks/>
            </p:cNvSpPr>
            <p:nvPr/>
          </p:nvSpPr>
          <p:spPr bwMode="auto">
            <a:xfrm>
              <a:off x="3370263" y="2163075"/>
              <a:ext cx="596900" cy="571500"/>
            </a:xfrm>
            <a:custGeom>
              <a:avLst/>
              <a:gdLst>
                <a:gd name="T0" fmla="*/ 376 w 376"/>
                <a:gd name="T1" fmla="*/ 0 h 360"/>
                <a:gd name="T2" fmla="*/ 282 w 376"/>
                <a:gd name="T3" fmla="*/ 0 h 360"/>
                <a:gd name="T4" fmla="*/ 282 w 376"/>
                <a:gd name="T5" fmla="*/ 234 h 360"/>
                <a:gd name="T6" fmla="*/ 107 w 376"/>
                <a:gd name="T7" fmla="*/ 0 h 360"/>
                <a:gd name="T8" fmla="*/ 0 w 376"/>
                <a:gd name="T9" fmla="*/ 0 h 360"/>
                <a:gd name="T10" fmla="*/ 268 w 376"/>
                <a:gd name="T11" fmla="*/ 360 h 360"/>
                <a:gd name="T12" fmla="*/ 376 w 376"/>
                <a:gd name="T13" fmla="*/ 360 h 360"/>
                <a:gd name="T14" fmla="*/ 376 w 376"/>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6" h="360">
                  <a:moveTo>
                    <a:pt x="376" y="0"/>
                  </a:moveTo>
                  <a:lnTo>
                    <a:pt x="282" y="0"/>
                  </a:lnTo>
                  <a:lnTo>
                    <a:pt x="282" y="234"/>
                  </a:lnTo>
                  <a:lnTo>
                    <a:pt x="107" y="0"/>
                  </a:lnTo>
                  <a:lnTo>
                    <a:pt x="0" y="0"/>
                  </a:lnTo>
                  <a:lnTo>
                    <a:pt x="268" y="360"/>
                  </a:lnTo>
                  <a:lnTo>
                    <a:pt x="376" y="360"/>
                  </a:lnTo>
                  <a:lnTo>
                    <a:pt x="3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4" name="速度与激情 - See You Again - 电影 片尾曲.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63158" y="2266950"/>
            <a:ext cx="609600" cy="609600"/>
          </a:xfrm>
          <a:prstGeom prst="rect">
            <a:avLst/>
          </a:prstGeom>
        </p:spPr>
      </p:pic>
      <p:pic>
        <p:nvPicPr>
          <p:cNvPr id="1026" name="Picture 2" descr="E:\PPT制作\2015\7月\17 百特\修改\百沃\百沃标志源文件8.0 [转换].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8320"/>
          <a:stretch/>
        </p:blipFill>
        <p:spPr bwMode="auto">
          <a:xfrm>
            <a:off x="3370263" y="2587749"/>
            <a:ext cx="2611747" cy="36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5764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par>
                                <p:cTn id="7" presetID="23" presetClass="exit" presetSubtype="544" fill="hold" nodeType="withEffect">
                                  <p:stCondLst>
                                    <p:cond delay="600"/>
                                  </p:stCondLst>
                                  <p:childTnLst>
                                    <p:anim calcmode="lin" valueType="num">
                                      <p:cBhvr>
                                        <p:cTn id="8" dur="1500"/>
                                        <p:tgtEl>
                                          <p:spTgt spid="71"/>
                                        </p:tgtEl>
                                        <p:attrNameLst>
                                          <p:attrName>ppt_w</p:attrName>
                                        </p:attrNameLst>
                                      </p:cBhvr>
                                      <p:tavLst>
                                        <p:tav tm="0">
                                          <p:val>
                                            <p:strVal val="ppt_w"/>
                                          </p:val>
                                        </p:tav>
                                        <p:tav tm="100000">
                                          <p:val>
                                            <p:fltVal val="0"/>
                                          </p:val>
                                        </p:tav>
                                      </p:tavLst>
                                    </p:anim>
                                    <p:anim calcmode="lin" valueType="num">
                                      <p:cBhvr>
                                        <p:cTn id="9" dur="1500"/>
                                        <p:tgtEl>
                                          <p:spTgt spid="71"/>
                                        </p:tgtEl>
                                        <p:attrNameLst>
                                          <p:attrName>ppt_h</p:attrName>
                                        </p:attrNameLst>
                                      </p:cBhvr>
                                      <p:tavLst>
                                        <p:tav tm="0">
                                          <p:val>
                                            <p:strVal val="ppt_h"/>
                                          </p:val>
                                        </p:tav>
                                        <p:tav tm="100000">
                                          <p:val>
                                            <p:fltVal val="0"/>
                                          </p:val>
                                        </p:tav>
                                      </p:tavLst>
                                    </p:anim>
                                    <p:anim calcmode="lin" valueType="num">
                                      <p:cBhvr>
                                        <p:cTn id="10" dur="1500"/>
                                        <p:tgtEl>
                                          <p:spTgt spid="71"/>
                                        </p:tgtEl>
                                        <p:attrNameLst>
                                          <p:attrName>ppt_x</p:attrName>
                                        </p:attrNameLst>
                                      </p:cBhvr>
                                      <p:tavLst>
                                        <p:tav tm="0">
                                          <p:val>
                                            <p:strVal val="ppt_x"/>
                                          </p:val>
                                        </p:tav>
                                        <p:tav tm="100000">
                                          <p:val>
                                            <p:fltVal val="0.5"/>
                                          </p:val>
                                        </p:tav>
                                      </p:tavLst>
                                    </p:anim>
                                    <p:anim calcmode="lin" valueType="num">
                                      <p:cBhvr>
                                        <p:cTn id="11" dur="1500"/>
                                        <p:tgtEl>
                                          <p:spTgt spid="71"/>
                                        </p:tgtEl>
                                        <p:attrNameLst>
                                          <p:attrName>ppt_y</p:attrName>
                                        </p:attrNameLst>
                                      </p:cBhvr>
                                      <p:tavLst>
                                        <p:tav tm="0">
                                          <p:val>
                                            <p:strVal val="ppt_y"/>
                                          </p:val>
                                        </p:tav>
                                        <p:tav tm="100000">
                                          <p:val>
                                            <p:fltVal val="0.5"/>
                                          </p:val>
                                        </p:tav>
                                      </p:tavLst>
                                    </p:anim>
                                    <p:set>
                                      <p:cBhvr>
                                        <p:cTn id="12" dur="1" fill="hold">
                                          <p:stCondLst>
                                            <p:cond delay="1499"/>
                                          </p:stCondLst>
                                        </p:cTn>
                                        <p:tgtEl>
                                          <p:spTgt spid="71"/>
                                        </p:tgtEl>
                                        <p:attrNameLst>
                                          <p:attrName>style.visibility</p:attrName>
                                        </p:attrNameLst>
                                      </p:cBhvr>
                                      <p:to>
                                        <p:strVal val="hidden"/>
                                      </p:to>
                                    </p:set>
                                  </p:childTnLst>
                                </p:cTn>
                              </p:par>
                              <p:par>
                                <p:cTn id="13" presetID="23" presetClass="exit" presetSubtype="544" fill="hold" nodeType="withEffect">
                                  <p:stCondLst>
                                    <p:cond delay="400"/>
                                  </p:stCondLst>
                                  <p:childTnLst>
                                    <p:anim calcmode="lin" valueType="num">
                                      <p:cBhvr>
                                        <p:cTn id="14" dur="1500"/>
                                        <p:tgtEl>
                                          <p:spTgt spid="74"/>
                                        </p:tgtEl>
                                        <p:attrNameLst>
                                          <p:attrName>ppt_w</p:attrName>
                                        </p:attrNameLst>
                                      </p:cBhvr>
                                      <p:tavLst>
                                        <p:tav tm="0">
                                          <p:val>
                                            <p:strVal val="ppt_w"/>
                                          </p:val>
                                        </p:tav>
                                        <p:tav tm="100000">
                                          <p:val>
                                            <p:fltVal val="0"/>
                                          </p:val>
                                        </p:tav>
                                      </p:tavLst>
                                    </p:anim>
                                    <p:anim calcmode="lin" valueType="num">
                                      <p:cBhvr>
                                        <p:cTn id="15" dur="1500"/>
                                        <p:tgtEl>
                                          <p:spTgt spid="74"/>
                                        </p:tgtEl>
                                        <p:attrNameLst>
                                          <p:attrName>ppt_h</p:attrName>
                                        </p:attrNameLst>
                                      </p:cBhvr>
                                      <p:tavLst>
                                        <p:tav tm="0">
                                          <p:val>
                                            <p:strVal val="ppt_h"/>
                                          </p:val>
                                        </p:tav>
                                        <p:tav tm="100000">
                                          <p:val>
                                            <p:fltVal val="0"/>
                                          </p:val>
                                        </p:tav>
                                      </p:tavLst>
                                    </p:anim>
                                    <p:anim calcmode="lin" valueType="num">
                                      <p:cBhvr>
                                        <p:cTn id="16" dur="1500"/>
                                        <p:tgtEl>
                                          <p:spTgt spid="74"/>
                                        </p:tgtEl>
                                        <p:attrNameLst>
                                          <p:attrName>ppt_x</p:attrName>
                                        </p:attrNameLst>
                                      </p:cBhvr>
                                      <p:tavLst>
                                        <p:tav tm="0">
                                          <p:val>
                                            <p:strVal val="ppt_x"/>
                                          </p:val>
                                        </p:tav>
                                        <p:tav tm="100000">
                                          <p:val>
                                            <p:fltVal val="0.5"/>
                                          </p:val>
                                        </p:tav>
                                      </p:tavLst>
                                    </p:anim>
                                    <p:anim calcmode="lin" valueType="num">
                                      <p:cBhvr>
                                        <p:cTn id="17" dur="1500"/>
                                        <p:tgtEl>
                                          <p:spTgt spid="74"/>
                                        </p:tgtEl>
                                        <p:attrNameLst>
                                          <p:attrName>ppt_y</p:attrName>
                                        </p:attrNameLst>
                                      </p:cBhvr>
                                      <p:tavLst>
                                        <p:tav tm="0">
                                          <p:val>
                                            <p:strVal val="ppt_y"/>
                                          </p:val>
                                        </p:tav>
                                        <p:tav tm="100000">
                                          <p:val>
                                            <p:fltVal val="0.5"/>
                                          </p:val>
                                        </p:tav>
                                      </p:tavLst>
                                    </p:anim>
                                    <p:set>
                                      <p:cBhvr>
                                        <p:cTn id="18" dur="1" fill="hold">
                                          <p:stCondLst>
                                            <p:cond delay="1499"/>
                                          </p:stCondLst>
                                        </p:cTn>
                                        <p:tgtEl>
                                          <p:spTgt spid="74"/>
                                        </p:tgtEl>
                                        <p:attrNameLst>
                                          <p:attrName>style.visibility</p:attrName>
                                        </p:attrNameLst>
                                      </p:cBhvr>
                                      <p:to>
                                        <p:strVal val="hidden"/>
                                      </p:to>
                                    </p:set>
                                  </p:childTnLst>
                                </p:cTn>
                              </p:par>
                              <p:par>
                                <p:cTn id="19" presetID="23" presetClass="exit" presetSubtype="544" fill="hold" nodeType="withEffect">
                                  <p:stCondLst>
                                    <p:cond delay="0"/>
                                  </p:stCondLst>
                                  <p:childTnLst>
                                    <p:anim calcmode="lin" valueType="num">
                                      <p:cBhvr>
                                        <p:cTn id="20" dur="1500"/>
                                        <p:tgtEl>
                                          <p:spTgt spid="78"/>
                                        </p:tgtEl>
                                        <p:attrNameLst>
                                          <p:attrName>ppt_w</p:attrName>
                                        </p:attrNameLst>
                                      </p:cBhvr>
                                      <p:tavLst>
                                        <p:tav tm="0">
                                          <p:val>
                                            <p:strVal val="ppt_w"/>
                                          </p:val>
                                        </p:tav>
                                        <p:tav tm="100000">
                                          <p:val>
                                            <p:fltVal val="0"/>
                                          </p:val>
                                        </p:tav>
                                      </p:tavLst>
                                    </p:anim>
                                    <p:anim calcmode="lin" valueType="num">
                                      <p:cBhvr>
                                        <p:cTn id="21" dur="1500"/>
                                        <p:tgtEl>
                                          <p:spTgt spid="78"/>
                                        </p:tgtEl>
                                        <p:attrNameLst>
                                          <p:attrName>ppt_h</p:attrName>
                                        </p:attrNameLst>
                                      </p:cBhvr>
                                      <p:tavLst>
                                        <p:tav tm="0">
                                          <p:val>
                                            <p:strVal val="ppt_h"/>
                                          </p:val>
                                        </p:tav>
                                        <p:tav tm="100000">
                                          <p:val>
                                            <p:fltVal val="0"/>
                                          </p:val>
                                        </p:tav>
                                      </p:tavLst>
                                    </p:anim>
                                    <p:anim calcmode="lin" valueType="num">
                                      <p:cBhvr>
                                        <p:cTn id="22" dur="1500"/>
                                        <p:tgtEl>
                                          <p:spTgt spid="78"/>
                                        </p:tgtEl>
                                        <p:attrNameLst>
                                          <p:attrName>ppt_x</p:attrName>
                                        </p:attrNameLst>
                                      </p:cBhvr>
                                      <p:tavLst>
                                        <p:tav tm="0">
                                          <p:val>
                                            <p:strVal val="ppt_x"/>
                                          </p:val>
                                        </p:tav>
                                        <p:tav tm="100000">
                                          <p:val>
                                            <p:fltVal val="0.5"/>
                                          </p:val>
                                        </p:tav>
                                      </p:tavLst>
                                    </p:anim>
                                    <p:anim calcmode="lin" valueType="num">
                                      <p:cBhvr>
                                        <p:cTn id="23" dur="1500"/>
                                        <p:tgtEl>
                                          <p:spTgt spid="78"/>
                                        </p:tgtEl>
                                        <p:attrNameLst>
                                          <p:attrName>ppt_y</p:attrName>
                                        </p:attrNameLst>
                                      </p:cBhvr>
                                      <p:tavLst>
                                        <p:tav tm="0">
                                          <p:val>
                                            <p:strVal val="ppt_y"/>
                                          </p:val>
                                        </p:tav>
                                        <p:tav tm="100000">
                                          <p:val>
                                            <p:fltVal val="0.5"/>
                                          </p:val>
                                        </p:tav>
                                      </p:tavLst>
                                    </p:anim>
                                    <p:set>
                                      <p:cBhvr>
                                        <p:cTn id="24" dur="1" fill="hold">
                                          <p:stCondLst>
                                            <p:cond delay="1499"/>
                                          </p:stCondLst>
                                        </p:cTn>
                                        <p:tgtEl>
                                          <p:spTgt spid="78"/>
                                        </p:tgtEl>
                                        <p:attrNameLst>
                                          <p:attrName>style.visibility</p:attrName>
                                        </p:attrNameLst>
                                      </p:cBhvr>
                                      <p:to>
                                        <p:strVal val="hidden"/>
                                      </p:to>
                                    </p:set>
                                  </p:childTnLst>
                                </p:cTn>
                              </p:par>
                              <p:par>
                                <p:cTn id="25" presetID="23" presetClass="exit" presetSubtype="544" fill="hold" grpId="0" nodeType="withEffect">
                                  <p:stCondLst>
                                    <p:cond delay="700"/>
                                  </p:stCondLst>
                                  <p:childTnLst>
                                    <p:anim calcmode="lin" valueType="num">
                                      <p:cBhvr>
                                        <p:cTn id="26" dur="1500"/>
                                        <p:tgtEl>
                                          <p:spTgt spid="77"/>
                                        </p:tgtEl>
                                        <p:attrNameLst>
                                          <p:attrName>ppt_w</p:attrName>
                                        </p:attrNameLst>
                                      </p:cBhvr>
                                      <p:tavLst>
                                        <p:tav tm="0">
                                          <p:val>
                                            <p:strVal val="ppt_w"/>
                                          </p:val>
                                        </p:tav>
                                        <p:tav tm="100000">
                                          <p:val>
                                            <p:fltVal val="0"/>
                                          </p:val>
                                        </p:tav>
                                      </p:tavLst>
                                    </p:anim>
                                    <p:anim calcmode="lin" valueType="num">
                                      <p:cBhvr>
                                        <p:cTn id="27" dur="1500"/>
                                        <p:tgtEl>
                                          <p:spTgt spid="77"/>
                                        </p:tgtEl>
                                        <p:attrNameLst>
                                          <p:attrName>ppt_h</p:attrName>
                                        </p:attrNameLst>
                                      </p:cBhvr>
                                      <p:tavLst>
                                        <p:tav tm="0">
                                          <p:val>
                                            <p:strVal val="ppt_h"/>
                                          </p:val>
                                        </p:tav>
                                        <p:tav tm="100000">
                                          <p:val>
                                            <p:fltVal val="0"/>
                                          </p:val>
                                        </p:tav>
                                      </p:tavLst>
                                    </p:anim>
                                    <p:anim calcmode="lin" valueType="num">
                                      <p:cBhvr>
                                        <p:cTn id="28" dur="1500"/>
                                        <p:tgtEl>
                                          <p:spTgt spid="77"/>
                                        </p:tgtEl>
                                        <p:attrNameLst>
                                          <p:attrName>ppt_x</p:attrName>
                                        </p:attrNameLst>
                                      </p:cBhvr>
                                      <p:tavLst>
                                        <p:tav tm="0">
                                          <p:val>
                                            <p:strVal val="ppt_x"/>
                                          </p:val>
                                        </p:tav>
                                        <p:tav tm="100000">
                                          <p:val>
                                            <p:fltVal val="0.5"/>
                                          </p:val>
                                        </p:tav>
                                      </p:tavLst>
                                    </p:anim>
                                    <p:anim calcmode="lin" valueType="num">
                                      <p:cBhvr>
                                        <p:cTn id="29" dur="1500"/>
                                        <p:tgtEl>
                                          <p:spTgt spid="77"/>
                                        </p:tgtEl>
                                        <p:attrNameLst>
                                          <p:attrName>ppt_y</p:attrName>
                                        </p:attrNameLst>
                                      </p:cBhvr>
                                      <p:tavLst>
                                        <p:tav tm="0">
                                          <p:val>
                                            <p:strVal val="ppt_y"/>
                                          </p:val>
                                        </p:tav>
                                        <p:tav tm="100000">
                                          <p:val>
                                            <p:fltVal val="0.5"/>
                                          </p:val>
                                        </p:tav>
                                      </p:tavLst>
                                    </p:anim>
                                    <p:set>
                                      <p:cBhvr>
                                        <p:cTn id="30" dur="1" fill="hold">
                                          <p:stCondLst>
                                            <p:cond delay="1499"/>
                                          </p:stCondLst>
                                        </p:cTn>
                                        <p:tgtEl>
                                          <p:spTgt spid="77"/>
                                        </p:tgtEl>
                                        <p:attrNameLst>
                                          <p:attrName>style.visibility</p:attrName>
                                        </p:attrNameLst>
                                      </p:cBhvr>
                                      <p:to>
                                        <p:strVal val="hidden"/>
                                      </p:to>
                                    </p:set>
                                  </p:childTnLst>
                                </p:cTn>
                              </p:par>
                            </p:childTnLst>
                          </p:cTn>
                        </p:par>
                        <p:par>
                          <p:cTn id="31" fill="hold">
                            <p:stCondLst>
                              <p:cond delay="2200"/>
                            </p:stCondLst>
                            <p:childTnLst>
                              <p:par>
                                <p:cTn id="32" presetID="53" presetClass="entr" presetSubtype="528" fill="hold" nodeType="afterEffect">
                                  <p:stCondLst>
                                    <p:cond delay="0"/>
                                  </p:stCondLst>
                                  <p:childTnLst>
                                    <p:set>
                                      <p:cBhvr>
                                        <p:cTn id="33" dur="1" fill="hold">
                                          <p:stCondLst>
                                            <p:cond delay="0"/>
                                          </p:stCondLst>
                                        </p:cTn>
                                        <p:tgtEl>
                                          <p:spTgt spid="65"/>
                                        </p:tgtEl>
                                        <p:attrNameLst>
                                          <p:attrName>style.visibility</p:attrName>
                                        </p:attrNameLst>
                                      </p:cBhvr>
                                      <p:to>
                                        <p:strVal val="visible"/>
                                      </p:to>
                                    </p:set>
                                    <p:anim calcmode="lin" valueType="num">
                                      <p:cBhvr>
                                        <p:cTn id="34" dur="500" fill="hold"/>
                                        <p:tgtEl>
                                          <p:spTgt spid="65"/>
                                        </p:tgtEl>
                                        <p:attrNameLst>
                                          <p:attrName>ppt_w</p:attrName>
                                        </p:attrNameLst>
                                      </p:cBhvr>
                                      <p:tavLst>
                                        <p:tav tm="0">
                                          <p:val>
                                            <p:fltVal val="0"/>
                                          </p:val>
                                        </p:tav>
                                        <p:tav tm="100000">
                                          <p:val>
                                            <p:strVal val="#ppt_w"/>
                                          </p:val>
                                        </p:tav>
                                      </p:tavLst>
                                    </p:anim>
                                    <p:anim calcmode="lin" valueType="num">
                                      <p:cBhvr>
                                        <p:cTn id="35" dur="500" fill="hold"/>
                                        <p:tgtEl>
                                          <p:spTgt spid="65"/>
                                        </p:tgtEl>
                                        <p:attrNameLst>
                                          <p:attrName>ppt_h</p:attrName>
                                        </p:attrNameLst>
                                      </p:cBhvr>
                                      <p:tavLst>
                                        <p:tav tm="0">
                                          <p:val>
                                            <p:fltVal val="0"/>
                                          </p:val>
                                        </p:tav>
                                        <p:tav tm="100000">
                                          <p:val>
                                            <p:strVal val="#ppt_h"/>
                                          </p:val>
                                        </p:tav>
                                      </p:tavLst>
                                    </p:anim>
                                    <p:animEffect transition="in" filter="fade">
                                      <p:cBhvr>
                                        <p:cTn id="36" dur="500"/>
                                        <p:tgtEl>
                                          <p:spTgt spid="65"/>
                                        </p:tgtEl>
                                      </p:cBhvr>
                                    </p:animEffect>
                                    <p:anim calcmode="lin" valueType="num">
                                      <p:cBhvr>
                                        <p:cTn id="37" dur="500" fill="hold"/>
                                        <p:tgtEl>
                                          <p:spTgt spid="65"/>
                                        </p:tgtEl>
                                        <p:attrNameLst>
                                          <p:attrName>ppt_x</p:attrName>
                                        </p:attrNameLst>
                                      </p:cBhvr>
                                      <p:tavLst>
                                        <p:tav tm="0">
                                          <p:val>
                                            <p:fltVal val="0.5"/>
                                          </p:val>
                                        </p:tav>
                                        <p:tav tm="100000">
                                          <p:val>
                                            <p:strVal val="#ppt_x"/>
                                          </p:val>
                                        </p:tav>
                                      </p:tavLst>
                                    </p:anim>
                                    <p:anim calcmode="lin" valueType="num">
                                      <p:cBhvr>
                                        <p:cTn id="38" dur="500" fill="hold"/>
                                        <p:tgtEl>
                                          <p:spTgt spid="65"/>
                                        </p:tgtEl>
                                        <p:attrNameLst>
                                          <p:attrName>ppt_y</p:attrName>
                                        </p:attrNameLst>
                                      </p:cBhvr>
                                      <p:tavLst>
                                        <p:tav tm="0">
                                          <p:val>
                                            <p:fltVal val="0.5"/>
                                          </p:val>
                                        </p:tav>
                                        <p:tav tm="100000">
                                          <p:val>
                                            <p:strVal val="#ppt_y"/>
                                          </p:val>
                                        </p:tav>
                                      </p:tavLst>
                                    </p:anim>
                                  </p:childTnLst>
                                </p:cTn>
                              </p:par>
                              <p:par>
                                <p:cTn id="39" presetID="6" presetClass="emph" presetSubtype="0" autoRev="1" fill="hold" nodeType="withEffect">
                                  <p:stCondLst>
                                    <p:cond delay="500"/>
                                  </p:stCondLst>
                                  <p:childTnLst>
                                    <p:animScale>
                                      <p:cBhvr>
                                        <p:cTn id="40" dur="150" fill="hold"/>
                                        <p:tgtEl>
                                          <p:spTgt spid="65"/>
                                        </p:tgtEl>
                                      </p:cBhvr>
                                      <p:by x="110000" y="110000"/>
                                    </p:animScale>
                                  </p:childTnLst>
                                </p:cTn>
                              </p:par>
                              <p:par>
                                <p:cTn id="41" presetID="53" presetClass="entr" presetSubtype="528" fill="hold" grpId="0" nodeType="withEffect">
                                  <p:stCondLst>
                                    <p:cond delay="100"/>
                                  </p:stCondLst>
                                  <p:childTnLst>
                                    <p:set>
                                      <p:cBhvr>
                                        <p:cTn id="42" dur="1" fill="hold">
                                          <p:stCondLst>
                                            <p:cond delay="0"/>
                                          </p:stCondLst>
                                        </p:cTn>
                                        <p:tgtEl>
                                          <p:spTgt spid="64"/>
                                        </p:tgtEl>
                                        <p:attrNameLst>
                                          <p:attrName>style.visibility</p:attrName>
                                        </p:attrNameLst>
                                      </p:cBhvr>
                                      <p:to>
                                        <p:strVal val="visible"/>
                                      </p:to>
                                    </p:set>
                                    <p:anim calcmode="lin" valueType="num">
                                      <p:cBhvr>
                                        <p:cTn id="43" dur="500" fill="hold"/>
                                        <p:tgtEl>
                                          <p:spTgt spid="64"/>
                                        </p:tgtEl>
                                        <p:attrNameLst>
                                          <p:attrName>ppt_w</p:attrName>
                                        </p:attrNameLst>
                                      </p:cBhvr>
                                      <p:tavLst>
                                        <p:tav tm="0">
                                          <p:val>
                                            <p:fltVal val="0"/>
                                          </p:val>
                                        </p:tav>
                                        <p:tav tm="100000">
                                          <p:val>
                                            <p:strVal val="#ppt_w"/>
                                          </p:val>
                                        </p:tav>
                                      </p:tavLst>
                                    </p:anim>
                                    <p:anim calcmode="lin" valueType="num">
                                      <p:cBhvr>
                                        <p:cTn id="44" dur="500" fill="hold"/>
                                        <p:tgtEl>
                                          <p:spTgt spid="64"/>
                                        </p:tgtEl>
                                        <p:attrNameLst>
                                          <p:attrName>ppt_h</p:attrName>
                                        </p:attrNameLst>
                                      </p:cBhvr>
                                      <p:tavLst>
                                        <p:tav tm="0">
                                          <p:val>
                                            <p:fltVal val="0"/>
                                          </p:val>
                                        </p:tav>
                                        <p:tav tm="100000">
                                          <p:val>
                                            <p:strVal val="#ppt_h"/>
                                          </p:val>
                                        </p:tav>
                                      </p:tavLst>
                                    </p:anim>
                                    <p:animEffect transition="in" filter="fade">
                                      <p:cBhvr>
                                        <p:cTn id="45" dur="500"/>
                                        <p:tgtEl>
                                          <p:spTgt spid="64"/>
                                        </p:tgtEl>
                                      </p:cBhvr>
                                    </p:animEffect>
                                    <p:anim calcmode="lin" valueType="num">
                                      <p:cBhvr>
                                        <p:cTn id="46" dur="500" fill="hold"/>
                                        <p:tgtEl>
                                          <p:spTgt spid="64"/>
                                        </p:tgtEl>
                                        <p:attrNameLst>
                                          <p:attrName>ppt_x</p:attrName>
                                        </p:attrNameLst>
                                      </p:cBhvr>
                                      <p:tavLst>
                                        <p:tav tm="0">
                                          <p:val>
                                            <p:fltVal val="0.5"/>
                                          </p:val>
                                        </p:tav>
                                        <p:tav tm="100000">
                                          <p:val>
                                            <p:strVal val="#ppt_x"/>
                                          </p:val>
                                        </p:tav>
                                      </p:tavLst>
                                    </p:anim>
                                    <p:anim calcmode="lin" valueType="num">
                                      <p:cBhvr>
                                        <p:cTn id="47" dur="500" fill="hold"/>
                                        <p:tgtEl>
                                          <p:spTgt spid="64"/>
                                        </p:tgtEl>
                                        <p:attrNameLst>
                                          <p:attrName>ppt_y</p:attrName>
                                        </p:attrNameLst>
                                      </p:cBhvr>
                                      <p:tavLst>
                                        <p:tav tm="0">
                                          <p:val>
                                            <p:fltVal val="0.5"/>
                                          </p:val>
                                        </p:tav>
                                        <p:tav tm="100000">
                                          <p:val>
                                            <p:strVal val="#ppt_y"/>
                                          </p:val>
                                        </p:tav>
                                      </p:tavLst>
                                    </p:anim>
                                  </p:childTnLst>
                                </p:cTn>
                              </p:par>
                              <p:par>
                                <p:cTn id="48" presetID="6" presetClass="emph" presetSubtype="0" autoRev="1" fill="hold" grpId="1" nodeType="withEffect">
                                  <p:stCondLst>
                                    <p:cond delay="600"/>
                                  </p:stCondLst>
                                  <p:childTnLst>
                                    <p:animScale>
                                      <p:cBhvr>
                                        <p:cTn id="49" dur="150" fill="hold"/>
                                        <p:tgtEl>
                                          <p:spTgt spid="64"/>
                                        </p:tgtEl>
                                      </p:cBhvr>
                                      <p:by x="110000" y="110000"/>
                                    </p:animScale>
                                  </p:childTnLst>
                                </p:cTn>
                              </p:par>
                              <p:par>
                                <p:cTn id="50" presetID="53" presetClass="entr" presetSubtype="528" fill="hold" nodeType="withEffect">
                                  <p:stCondLst>
                                    <p:cond delay="20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anim calcmode="lin" valueType="num">
                                      <p:cBhvr>
                                        <p:cTn id="55" dur="500" fill="hold"/>
                                        <p:tgtEl>
                                          <p:spTgt spid="58"/>
                                        </p:tgtEl>
                                        <p:attrNameLst>
                                          <p:attrName>ppt_x</p:attrName>
                                        </p:attrNameLst>
                                      </p:cBhvr>
                                      <p:tavLst>
                                        <p:tav tm="0">
                                          <p:val>
                                            <p:fltVal val="0.5"/>
                                          </p:val>
                                        </p:tav>
                                        <p:tav tm="100000">
                                          <p:val>
                                            <p:strVal val="#ppt_x"/>
                                          </p:val>
                                        </p:tav>
                                      </p:tavLst>
                                    </p:anim>
                                    <p:anim calcmode="lin" valueType="num">
                                      <p:cBhvr>
                                        <p:cTn id="56" dur="500" fill="hold"/>
                                        <p:tgtEl>
                                          <p:spTgt spid="58"/>
                                        </p:tgtEl>
                                        <p:attrNameLst>
                                          <p:attrName>ppt_y</p:attrName>
                                        </p:attrNameLst>
                                      </p:cBhvr>
                                      <p:tavLst>
                                        <p:tav tm="0">
                                          <p:val>
                                            <p:fltVal val="0.5"/>
                                          </p:val>
                                        </p:tav>
                                        <p:tav tm="100000">
                                          <p:val>
                                            <p:strVal val="#ppt_y"/>
                                          </p:val>
                                        </p:tav>
                                      </p:tavLst>
                                    </p:anim>
                                  </p:childTnLst>
                                </p:cTn>
                              </p:par>
                              <p:par>
                                <p:cTn id="57" presetID="6" presetClass="emph" presetSubtype="0" autoRev="1" fill="hold" nodeType="withEffect">
                                  <p:stCondLst>
                                    <p:cond delay="700"/>
                                  </p:stCondLst>
                                  <p:childTnLst>
                                    <p:animScale>
                                      <p:cBhvr>
                                        <p:cTn id="58" dur="150" fill="hold"/>
                                        <p:tgtEl>
                                          <p:spTgt spid="58"/>
                                        </p:tgtEl>
                                      </p:cBhvr>
                                      <p:by x="110000" y="110000"/>
                                    </p:animScale>
                                  </p:childTnLst>
                                </p:cTn>
                              </p:par>
                              <p:par>
                                <p:cTn id="59" presetID="53" presetClass="entr" presetSubtype="528" fill="hold" nodeType="withEffect">
                                  <p:stCondLst>
                                    <p:cond delay="300"/>
                                  </p:stCondLst>
                                  <p:childTnLst>
                                    <p:set>
                                      <p:cBhvr>
                                        <p:cTn id="60" dur="1" fill="hold">
                                          <p:stCondLst>
                                            <p:cond delay="0"/>
                                          </p:stCondLst>
                                        </p:cTn>
                                        <p:tgtEl>
                                          <p:spTgt spid="61"/>
                                        </p:tgtEl>
                                        <p:attrNameLst>
                                          <p:attrName>style.visibility</p:attrName>
                                        </p:attrNameLst>
                                      </p:cBhvr>
                                      <p:to>
                                        <p:strVal val="visible"/>
                                      </p:to>
                                    </p:set>
                                    <p:anim calcmode="lin" valueType="num">
                                      <p:cBhvr>
                                        <p:cTn id="61" dur="500" fill="hold"/>
                                        <p:tgtEl>
                                          <p:spTgt spid="61"/>
                                        </p:tgtEl>
                                        <p:attrNameLst>
                                          <p:attrName>ppt_w</p:attrName>
                                        </p:attrNameLst>
                                      </p:cBhvr>
                                      <p:tavLst>
                                        <p:tav tm="0">
                                          <p:val>
                                            <p:fltVal val="0"/>
                                          </p:val>
                                        </p:tav>
                                        <p:tav tm="100000">
                                          <p:val>
                                            <p:strVal val="#ppt_w"/>
                                          </p:val>
                                        </p:tav>
                                      </p:tavLst>
                                    </p:anim>
                                    <p:anim calcmode="lin" valueType="num">
                                      <p:cBhvr>
                                        <p:cTn id="62" dur="500" fill="hold"/>
                                        <p:tgtEl>
                                          <p:spTgt spid="61"/>
                                        </p:tgtEl>
                                        <p:attrNameLst>
                                          <p:attrName>ppt_h</p:attrName>
                                        </p:attrNameLst>
                                      </p:cBhvr>
                                      <p:tavLst>
                                        <p:tav tm="0">
                                          <p:val>
                                            <p:fltVal val="0"/>
                                          </p:val>
                                        </p:tav>
                                        <p:tav tm="100000">
                                          <p:val>
                                            <p:strVal val="#ppt_h"/>
                                          </p:val>
                                        </p:tav>
                                      </p:tavLst>
                                    </p:anim>
                                    <p:animEffect transition="in" filter="fade">
                                      <p:cBhvr>
                                        <p:cTn id="63" dur="500"/>
                                        <p:tgtEl>
                                          <p:spTgt spid="61"/>
                                        </p:tgtEl>
                                      </p:cBhvr>
                                    </p:animEffect>
                                    <p:anim calcmode="lin" valueType="num">
                                      <p:cBhvr>
                                        <p:cTn id="64" dur="500" fill="hold"/>
                                        <p:tgtEl>
                                          <p:spTgt spid="61"/>
                                        </p:tgtEl>
                                        <p:attrNameLst>
                                          <p:attrName>ppt_x</p:attrName>
                                        </p:attrNameLst>
                                      </p:cBhvr>
                                      <p:tavLst>
                                        <p:tav tm="0">
                                          <p:val>
                                            <p:fltVal val="0.5"/>
                                          </p:val>
                                        </p:tav>
                                        <p:tav tm="100000">
                                          <p:val>
                                            <p:strVal val="#ppt_x"/>
                                          </p:val>
                                        </p:tav>
                                      </p:tavLst>
                                    </p:anim>
                                    <p:anim calcmode="lin" valueType="num">
                                      <p:cBhvr>
                                        <p:cTn id="65" dur="500" fill="hold"/>
                                        <p:tgtEl>
                                          <p:spTgt spid="61"/>
                                        </p:tgtEl>
                                        <p:attrNameLst>
                                          <p:attrName>ppt_y</p:attrName>
                                        </p:attrNameLst>
                                      </p:cBhvr>
                                      <p:tavLst>
                                        <p:tav tm="0">
                                          <p:val>
                                            <p:fltVal val="0.5"/>
                                          </p:val>
                                        </p:tav>
                                        <p:tav tm="100000">
                                          <p:val>
                                            <p:strVal val="#ppt_y"/>
                                          </p:val>
                                        </p:tav>
                                      </p:tavLst>
                                    </p:anim>
                                  </p:childTnLst>
                                </p:cTn>
                              </p:par>
                              <p:par>
                                <p:cTn id="66" presetID="6" presetClass="emph" presetSubtype="0" autoRev="1" fill="hold" nodeType="withEffect">
                                  <p:stCondLst>
                                    <p:cond delay="800"/>
                                  </p:stCondLst>
                                  <p:childTnLst>
                                    <p:animScale>
                                      <p:cBhvr>
                                        <p:cTn id="67" dur="150" fill="hold"/>
                                        <p:tgtEl>
                                          <p:spTgt spid="61"/>
                                        </p:tgtEl>
                                      </p:cBhvr>
                                      <p:by x="110000" y="110000"/>
                                    </p:animScale>
                                  </p:childTnLst>
                                </p:cTn>
                              </p:par>
                            </p:childTnLst>
                          </p:cTn>
                        </p:par>
                        <p:par>
                          <p:cTn id="68" fill="hold">
                            <p:stCondLst>
                              <p:cond delay="3300"/>
                            </p:stCondLst>
                            <p:childTnLst>
                              <p:par>
                                <p:cTn id="69" presetID="26" presetClass="entr" presetSubtype="0"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wipe(down)">
                                      <p:cBhvr>
                                        <p:cTn id="71" dur="217">
                                          <p:stCondLst>
                                            <p:cond delay="0"/>
                                          </p:stCondLst>
                                        </p:cTn>
                                        <p:tgtEl>
                                          <p:spTgt spid="68"/>
                                        </p:tgtEl>
                                      </p:cBhvr>
                                    </p:animEffect>
                                    <p:anim calcmode="lin" valueType="num">
                                      <p:cBhvr>
                                        <p:cTn id="72" dur="683"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73" dur="249"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74" dur="249" tmFilter="0, 0; 0.125,0.2665; 0.25,0.4; 0.375,0.465; 0.5,0.5;  0.625,0.535; 0.75,0.6; 0.875,0.7335; 1,1">
                                          <p:stCondLst>
                                            <p:cond delay="249"/>
                                          </p:stCondLst>
                                        </p:cTn>
                                        <p:tgtEl>
                                          <p:spTgt spid="68"/>
                                        </p:tgtEl>
                                        <p:attrNameLst>
                                          <p:attrName>ppt_y</p:attrName>
                                        </p:attrNameLst>
                                      </p:cBhvr>
                                      <p:tavLst>
                                        <p:tav tm="0" fmla="#ppt_y-sin(pi*$)/9">
                                          <p:val>
                                            <p:fltVal val="0"/>
                                          </p:val>
                                        </p:tav>
                                        <p:tav tm="100000">
                                          <p:val>
                                            <p:fltVal val="1"/>
                                          </p:val>
                                        </p:tav>
                                      </p:tavLst>
                                    </p:anim>
                                    <p:anim calcmode="lin" valueType="num">
                                      <p:cBhvr>
                                        <p:cTn id="75" dur="125" tmFilter="0, 0; 0.125,0.2665; 0.25,0.4; 0.375,0.465; 0.5,0.5;  0.625,0.535; 0.75,0.6; 0.875,0.7335; 1,1">
                                          <p:stCondLst>
                                            <p:cond delay="497"/>
                                          </p:stCondLst>
                                        </p:cTn>
                                        <p:tgtEl>
                                          <p:spTgt spid="68"/>
                                        </p:tgtEl>
                                        <p:attrNameLst>
                                          <p:attrName>ppt_y</p:attrName>
                                        </p:attrNameLst>
                                      </p:cBhvr>
                                      <p:tavLst>
                                        <p:tav tm="0" fmla="#ppt_y-sin(pi*$)/27">
                                          <p:val>
                                            <p:fltVal val="0"/>
                                          </p:val>
                                        </p:tav>
                                        <p:tav tm="100000">
                                          <p:val>
                                            <p:fltVal val="1"/>
                                          </p:val>
                                        </p:tav>
                                      </p:tavLst>
                                    </p:anim>
                                    <p:anim calcmode="lin" valueType="num">
                                      <p:cBhvr>
                                        <p:cTn id="76" dur="62" tmFilter="0, 0; 0.125,0.2665; 0.25,0.4; 0.375,0.465; 0.5,0.5;  0.625,0.535; 0.75,0.6; 0.875,0.7335; 1,1">
                                          <p:stCondLst>
                                            <p:cond delay="621"/>
                                          </p:stCondLst>
                                        </p:cTn>
                                        <p:tgtEl>
                                          <p:spTgt spid="68"/>
                                        </p:tgtEl>
                                        <p:attrNameLst>
                                          <p:attrName>ppt_y</p:attrName>
                                        </p:attrNameLst>
                                      </p:cBhvr>
                                      <p:tavLst>
                                        <p:tav tm="0" fmla="#ppt_y-sin(pi*$)/81">
                                          <p:val>
                                            <p:fltVal val="0"/>
                                          </p:val>
                                        </p:tav>
                                        <p:tav tm="100000">
                                          <p:val>
                                            <p:fltVal val="1"/>
                                          </p:val>
                                        </p:tav>
                                      </p:tavLst>
                                    </p:anim>
                                    <p:animScale>
                                      <p:cBhvr>
                                        <p:cTn id="77" dur="10">
                                          <p:stCondLst>
                                            <p:cond delay="244"/>
                                          </p:stCondLst>
                                        </p:cTn>
                                        <p:tgtEl>
                                          <p:spTgt spid="68"/>
                                        </p:tgtEl>
                                      </p:cBhvr>
                                      <p:to x="100000" y="60000"/>
                                    </p:animScale>
                                    <p:animScale>
                                      <p:cBhvr>
                                        <p:cTn id="78" dur="62" decel="50000">
                                          <p:stCondLst>
                                            <p:cond delay="254"/>
                                          </p:stCondLst>
                                        </p:cTn>
                                        <p:tgtEl>
                                          <p:spTgt spid="68"/>
                                        </p:tgtEl>
                                      </p:cBhvr>
                                      <p:to x="100000" y="100000"/>
                                    </p:animScale>
                                    <p:animScale>
                                      <p:cBhvr>
                                        <p:cTn id="79" dur="10">
                                          <p:stCondLst>
                                            <p:cond delay="492"/>
                                          </p:stCondLst>
                                        </p:cTn>
                                        <p:tgtEl>
                                          <p:spTgt spid="68"/>
                                        </p:tgtEl>
                                      </p:cBhvr>
                                      <p:to x="100000" y="80000"/>
                                    </p:animScale>
                                    <p:animScale>
                                      <p:cBhvr>
                                        <p:cTn id="80" dur="62" decel="50000">
                                          <p:stCondLst>
                                            <p:cond delay="502"/>
                                          </p:stCondLst>
                                        </p:cTn>
                                        <p:tgtEl>
                                          <p:spTgt spid="68"/>
                                        </p:tgtEl>
                                      </p:cBhvr>
                                      <p:to x="100000" y="100000"/>
                                    </p:animScale>
                                    <p:animScale>
                                      <p:cBhvr>
                                        <p:cTn id="81" dur="10">
                                          <p:stCondLst>
                                            <p:cond delay="616"/>
                                          </p:stCondLst>
                                        </p:cTn>
                                        <p:tgtEl>
                                          <p:spTgt spid="68"/>
                                        </p:tgtEl>
                                      </p:cBhvr>
                                      <p:to x="100000" y="90000"/>
                                    </p:animScale>
                                    <p:animScale>
                                      <p:cBhvr>
                                        <p:cTn id="82" dur="62" decel="50000">
                                          <p:stCondLst>
                                            <p:cond delay="626"/>
                                          </p:stCondLst>
                                        </p:cTn>
                                        <p:tgtEl>
                                          <p:spTgt spid="68"/>
                                        </p:tgtEl>
                                      </p:cBhvr>
                                      <p:to x="100000" y="100000"/>
                                    </p:animScale>
                                    <p:animScale>
                                      <p:cBhvr>
                                        <p:cTn id="83" dur="10">
                                          <p:stCondLst>
                                            <p:cond delay="678"/>
                                          </p:stCondLst>
                                        </p:cTn>
                                        <p:tgtEl>
                                          <p:spTgt spid="68"/>
                                        </p:tgtEl>
                                      </p:cBhvr>
                                      <p:to x="100000" y="95000"/>
                                    </p:animScale>
                                    <p:animScale>
                                      <p:cBhvr>
                                        <p:cTn id="84" dur="62" decel="50000">
                                          <p:stCondLst>
                                            <p:cond delay="688"/>
                                          </p:stCondLst>
                                        </p:cTn>
                                        <p:tgtEl>
                                          <p:spTgt spid="68"/>
                                        </p:tgtEl>
                                      </p:cBhvr>
                                      <p:to x="100000" y="100000"/>
                                    </p:animScale>
                                  </p:childTnLst>
                                </p:cTn>
                              </p:par>
                            </p:childTnLst>
                          </p:cTn>
                        </p:par>
                        <p:par>
                          <p:cTn id="85" fill="hold">
                            <p:stCondLst>
                              <p:cond delay="4050"/>
                            </p:stCondLst>
                            <p:childTnLst>
                              <p:par>
                                <p:cTn id="86" presetID="0" presetClass="path" presetSubtype="0" decel="50000" fill="hold" nodeType="afterEffect">
                                  <p:stCondLst>
                                    <p:cond delay="0"/>
                                  </p:stCondLst>
                                  <p:childTnLst>
                                    <p:animMotion origin="layout" path="M 0 0 L 0 -0.04815 " pathEditMode="relative" ptsTypes="AA">
                                      <p:cBhvr>
                                        <p:cTn id="87" dur="500" fill="hold"/>
                                        <p:tgtEl>
                                          <p:spTgt spid="65"/>
                                        </p:tgtEl>
                                        <p:attrNameLst>
                                          <p:attrName>ppt_x</p:attrName>
                                          <p:attrName>ppt_y</p:attrName>
                                        </p:attrNameLst>
                                      </p:cBhvr>
                                    </p:animMotion>
                                  </p:childTnLst>
                                </p:cTn>
                              </p:par>
                              <p:par>
                                <p:cTn id="88" presetID="0" presetClass="path" presetSubtype="0" decel="50000" fill="hold" grpId="2" nodeType="withEffect">
                                  <p:stCondLst>
                                    <p:cond delay="0"/>
                                  </p:stCondLst>
                                  <p:childTnLst>
                                    <p:animMotion origin="layout" path="M 0 0 L 0 -0.04815 " pathEditMode="relative" ptsTypes="AA">
                                      <p:cBhvr>
                                        <p:cTn id="89" dur="500" fill="hold"/>
                                        <p:tgtEl>
                                          <p:spTgt spid="64"/>
                                        </p:tgtEl>
                                        <p:attrNameLst>
                                          <p:attrName>ppt_x</p:attrName>
                                          <p:attrName>ppt_y</p:attrName>
                                        </p:attrNameLst>
                                      </p:cBhvr>
                                    </p:animMotion>
                                  </p:childTnLst>
                                </p:cTn>
                              </p:par>
                              <p:par>
                                <p:cTn id="90" presetID="0" presetClass="path" presetSubtype="0" decel="50000" fill="hold" nodeType="withEffect">
                                  <p:stCondLst>
                                    <p:cond delay="0"/>
                                  </p:stCondLst>
                                  <p:childTnLst>
                                    <p:animMotion origin="layout" path="M 0 0 L 0 -0.04815 " pathEditMode="relative" ptsTypes="AA">
                                      <p:cBhvr>
                                        <p:cTn id="91" dur="500" fill="hold"/>
                                        <p:tgtEl>
                                          <p:spTgt spid="58"/>
                                        </p:tgtEl>
                                        <p:attrNameLst>
                                          <p:attrName>ppt_x</p:attrName>
                                          <p:attrName>ppt_y</p:attrName>
                                        </p:attrNameLst>
                                      </p:cBhvr>
                                    </p:animMotion>
                                  </p:childTnLst>
                                </p:cTn>
                              </p:par>
                              <p:par>
                                <p:cTn id="92" presetID="0" presetClass="path" presetSubtype="0" decel="50000" fill="hold" nodeType="withEffect">
                                  <p:stCondLst>
                                    <p:cond delay="0"/>
                                  </p:stCondLst>
                                  <p:childTnLst>
                                    <p:animMotion origin="layout" path="M 0 0 L 0 -0.04815 " pathEditMode="relative" ptsTypes="AA">
                                      <p:cBhvr>
                                        <p:cTn id="93" dur="500" fill="hold"/>
                                        <p:tgtEl>
                                          <p:spTgt spid="61"/>
                                        </p:tgtEl>
                                        <p:attrNameLst>
                                          <p:attrName>ppt_x</p:attrName>
                                          <p:attrName>ppt_y</p:attrName>
                                        </p:attrNameLst>
                                      </p:cBhvr>
                                    </p:animMotion>
                                  </p:childTnLst>
                                </p:cTn>
                              </p:par>
                              <p:par>
                                <p:cTn id="94" presetID="0" presetClass="path" presetSubtype="0" decel="50000" fill="hold" nodeType="withEffect">
                                  <p:stCondLst>
                                    <p:cond delay="0"/>
                                  </p:stCondLst>
                                  <p:childTnLst>
                                    <p:animMotion origin="layout" path="M 0 0 L 0 -0.04815 " pathEditMode="relative" ptsTypes="AA">
                                      <p:cBhvr>
                                        <p:cTn id="95" dur="500" fill="hold"/>
                                        <p:tgtEl>
                                          <p:spTgt spid="68"/>
                                        </p:tgtEl>
                                        <p:attrNameLst>
                                          <p:attrName>ppt_x</p:attrName>
                                          <p:attrName>ppt_y</p:attrName>
                                        </p:attrNameLst>
                                      </p:cBhvr>
                                    </p:animMotion>
                                  </p:childTnLst>
                                </p:cTn>
                              </p:par>
                            </p:childTnLst>
                          </p:cTn>
                        </p:par>
                        <p:par>
                          <p:cTn id="96" fill="hold">
                            <p:stCondLst>
                              <p:cond delay="4550"/>
                            </p:stCondLst>
                            <p:childTnLst>
                              <p:par>
                                <p:cTn id="97" presetID="50" presetClass="entr" presetSubtype="0" decel="100000" fill="hold" nodeType="afterEffect">
                                  <p:stCondLst>
                                    <p:cond delay="0"/>
                                  </p:stCondLst>
                                  <p:childTnLst>
                                    <p:set>
                                      <p:cBhvr>
                                        <p:cTn id="98" dur="1" fill="hold">
                                          <p:stCondLst>
                                            <p:cond delay="0"/>
                                          </p:stCondLst>
                                        </p:cTn>
                                        <p:tgtEl>
                                          <p:spTgt spid="1026"/>
                                        </p:tgtEl>
                                        <p:attrNameLst>
                                          <p:attrName>style.visibility</p:attrName>
                                        </p:attrNameLst>
                                      </p:cBhvr>
                                      <p:to>
                                        <p:strVal val="visible"/>
                                      </p:to>
                                    </p:set>
                                    <p:anim calcmode="lin" valueType="num">
                                      <p:cBhvr>
                                        <p:cTn id="99" dur="1000" fill="hold"/>
                                        <p:tgtEl>
                                          <p:spTgt spid="1026"/>
                                        </p:tgtEl>
                                        <p:attrNameLst>
                                          <p:attrName>ppt_w</p:attrName>
                                        </p:attrNameLst>
                                      </p:cBhvr>
                                      <p:tavLst>
                                        <p:tav tm="0">
                                          <p:val>
                                            <p:strVal val="#ppt_w+.3"/>
                                          </p:val>
                                        </p:tav>
                                        <p:tav tm="100000">
                                          <p:val>
                                            <p:strVal val="#ppt_w"/>
                                          </p:val>
                                        </p:tav>
                                      </p:tavLst>
                                    </p:anim>
                                    <p:anim calcmode="lin" valueType="num">
                                      <p:cBhvr>
                                        <p:cTn id="100" dur="1000" fill="hold"/>
                                        <p:tgtEl>
                                          <p:spTgt spid="1026"/>
                                        </p:tgtEl>
                                        <p:attrNameLst>
                                          <p:attrName>ppt_h</p:attrName>
                                        </p:attrNameLst>
                                      </p:cBhvr>
                                      <p:tavLst>
                                        <p:tav tm="0">
                                          <p:val>
                                            <p:strVal val="#ppt_h"/>
                                          </p:val>
                                        </p:tav>
                                        <p:tav tm="100000">
                                          <p:val>
                                            <p:strVal val="#ppt_h"/>
                                          </p:val>
                                        </p:tav>
                                      </p:tavLst>
                                    </p:anim>
                                    <p:animEffect transition="in" filter="fade">
                                      <p:cBhvr>
                                        <p:cTn id="10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102" repeatCount="indefinite" fill="hold" display="0">
                  <p:stCondLst>
                    <p:cond delay="indefinite"/>
                  </p:stCondLst>
                  <p:endCondLst>
                    <p:cond evt="onStopAudio" delay="0">
                      <p:tgtEl>
                        <p:sldTgt/>
                      </p:tgtEl>
                    </p:cond>
                  </p:endCondLst>
                </p:cTn>
                <p:tgtEl>
                  <p:spTgt spid="24"/>
                </p:tgtEl>
              </p:cMediaNode>
            </p:audio>
          </p:childTnLst>
        </p:cTn>
      </p:par>
    </p:tnLst>
    <p:bldLst>
      <p:bldP spid="64" grpId="0" animBg="1"/>
      <p:bldP spid="64" grpId="1" animBg="1"/>
      <p:bldP spid="64" grpId="2" animBg="1"/>
      <p:bldP spid="7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9041" r="8404"/>
          <a:stretch/>
        </p:blipFill>
        <p:spPr>
          <a:xfrm>
            <a:off x="3491692" y="196605"/>
            <a:ext cx="3744794" cy="4753028"/>
          </a:xfrm>
          <a:prstGeom prst="rect">
            <a:avLst/>
          </a:prstGeom>
          <a:ln w="88900">
            <a:solidFill>
              <a:schemeClr val="bg1">
                <a:lumMod val="50000"/>
              </a:schemeClr>
            </a:solidFill>
          </a:ln>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2" b="18183"/>
          <a:stretch/>
        </p:blipFill>
        <p:spPr>
          <a:xfrm>
            <a:off x="230597" y="196605"/>
            <a:ext cx="8671805" cy="4753028"/>
          </a:xfrm>
          <a:prstGeom prst="rect">
            <a:avLst/>
          </a:prstGeom>
          <a:ln w="88900">
            <a:solidFill>
              <a:schemeClr val="bg1">
                <a:lumMod val="50000"/>
              </a:schemeClr>
            </a:solidFill>
          </a:ln>
        </p:spPr>
      </p:pic>
      <p:grpSp>
        <p:nvGrpSpPr>
          <p:cNvPr id="27" name="组合 26"/>
          <p:cNvGrpSpPr/>
          <p:nvPr/>
        </p:nvGrpSpPr>
        <p:grpSpPr>
          <a:xfrm>
            <a:off x="5534017" y="3097801"/>
            <a:ext cx="3783521" cy="843794"/>
            <a:chOff x="7378688" y="4125268"/>
            <a:chExt cx="5044695" cy="1125059"/>
          </a:xfrm>
        </p:grpSpPr>
        <p:sp>
          <p:nvSpPr>
            <p:cNvPr id="28" name="圆角矩形 27"/>
            <p:cNvSpPr/>
            <p:nvPr/>
          </p:nvSpPr>
          <p:spPr>
            <a:xfrm>
              <a:off x="7378688" y="4125268"/>
              <a:ext cx="5044695" cy="1125059"/>
            </a:xfrm>
            <a:prstGeom prst="roundRect">
              <a:avLst>
                <a:gd name="adj" fmla="val 8381"/>
              </a:avLst>
            </a:prstGeom>
            <a:solidFill>
              <a:schemeClr val="bg1">
                <a:alpha val="80000"/>
              </a:schemeClr>
            </a:soli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7581493" y="4744220"/>
              <a:ext cx="4532730" cy="492443"/>
            </a:xfrm>
            <a:prstGeom prst="rect">
              <a:avLst/>
            </a:prstGeom>
          </p:spPr>
          <p:txBody>
            <a:bodyPr wrap="square">
              <a:spAutoFit/>
            </a:bodyPr>
            <a:lstStyle/>
            <a:p>
              <a:r>
                <a:rPr lang="en-US" altLang="zh-CN" sz="1800" b="1" dirty="0">
                  <a:ea typeface="宋体" panose="02010600030101010101" pitchFamily="2" charset="-122"/>
                </a:rPr>
                <a:t>Auto clearance flexibility detector</a:t>
              </a:r>
              <a:endParaRPr lang="zh-CN" altLang="zh-CN" sz="1800" b="1" dirty="0">
                <a:ea typeface="宋体" panose="02010600030101010101" pitchFamily="2" charset="-122"/>
              </a:endParaRPr>
            </a:p>
          </p:txBody>
        </p:sp>
        <p:sp>
          <p:nvSpPr>
            <p:cNvPr id="30" name="矩形 29"/>
            <p:cNvSpPr/>
            <p:nvPr/>
          </p:nvSpPr>
          <p:spPr>
            <a:xfrm>
              <a:off x="7581495" y="4184359"/>
              <a:ext cx="4636699" cy="738666"/>
            </a:xfrm>
            <a:prstGeom prst="rect">
              <a:avLst/>
            </a:prstGeom>
          </p:spPr>
          <p:txBody>
            <a:bodyPr wrap="square">
              <a:spAutoFit/>
            </a:bodyPr>
            <a:lstStyle/>
            <a:p>
              <a:r>
                <a:rPr lang="zh-CN" altLang="zh-CN" sz="3000" b="1" dirty="0">
                  <a:solidFill>
                    <a:srgbClr val="FF0000"/>
                  </a:solidFill>
                  <a:latin typeface="+mj-ea"/>
                  <a:ea typeface="+mj-ea"/>
                </a:rPr>
                <a:t>游隙灵活性检测仪</a:t>
              </a:r>
            </a:p>
          </p:txBody>
        </p:sp>
      </p:gr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b="18465"/>
          <a:stretch/>
        </p:blipFill>
        <p:spPr>
          <a:xfrm>
            <a:off x="230597" y="213710"/>
            <a:ext cx="8671805" cy="4718819"/>
          </a:xfrm>
          <a:prstGeom prst="rect">
            <a:avLst/>
          </a:prstGeom>
          <a:ln w="88900">
            <a:solidFill>
              <a:schemeClr val="bg1">
                <a:lumMod val="50000"/>
              </a:schemeClr>
            </a:solidFill>
          </a:ln>
        </p:spPr>
      </p:pic>
      <p:pic>
        <p:nvPicPr>
          <p:cNvPr id="44" name="图片 43"/>
          <p:cNvPicPr>
            <a:picLocks noChangeAspect="1"/>
          </p:cNvPicPr>
          <p:nvPr/>
        </p:nvPicPr>
        <p:blipFill rotWithShape="1">
          <a:blip r:embed="rId6" cstate="print">
            <a:extLst>
              <a:ext uri="{28A0092B-C50C-407E-A947-70E740481C1C}">
                <a14:useLocalDpi xmlns:a14="http://schemas.microsoft.com/office/drawing/2010/main" val="0"/>
              </a:ext>
            </a:extLst>
          </a:blip>
          <a:srcRect b="19234"/>
          <a:stretch/>
        </p:blipFill>
        <p:spPr>
          <a:xfrm>
            <a:off x="225733" y="222701"/>
            <a:ext cx="8681533" cy="4700837"/>
          </a:xfrm>
          <a:prstGeom prst="rect">
            <a:avLst/>
          </a:prstGeom>
          <a:ln w="88900">
            <a:solidFill>
              <a:schemeClr val="bg1">
                <a:lumMod val="50000"/>
              </a:schemeClr>
            </a:solidFill>
          </a:ln>
        </p:spPr>
      </p:pic>
      <p:pic>
        <p:nvPicPr>
          <p:cNvPr id="45" name="图片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248" y="221732"/>
            <a:ext cx="7046503" cy="4702775"/>
          </a:xfrm>
          <a:prstGeom prst="rect">
            <a:avLst/>
          </a:prstGeom>
          <a:ln w="88900">
            <a:solidFill>
              <a:schemeClr val="bg1">
                <a:lumMod val="50000"/>
              </a:schemeClr>
            </a:solidFill>
          </a:ln>
        </p:spPr>
      </p:pic>
      <p:grpSp>
        <p:nvGrpSpPr>
          <p:cNvPr id="12" name="组合 11"/>
          <p:cNvGrpSpPr/>
          <p:nvPr/>
        </p:nvGrpSpPr>
        <p:grpSpPr>
          <a:xfrm>
            <a:off x="-170363" y="411956"/>
            <a:ext cx="3417094" cy="397638"/>
            <a:chOff x="-238126" y="8246987"/>
            <a:chExt cx="4556125" cy="530184"/>
          </a:xfrm>
        </p:grpSpPr>
        <p:sp>
          <p:nvSpPr>
            <p:cNvPr id="15" name="圆角矩形 14"/>
            <p:cNvSpPr/>
            <p:nvPr/>
          </p:nvSpPr>
          <p:spPr>
            <a:xfrm>
              <a:off x="-238126" y="8246987"/>
              <a:ext cx="4556125" cy="530184"/>
            </a:xfrm>
            <a:prstGeom prst="roundRect">
              <a:avLst>
                <a:gd name="adj" fmla="val 8381"/>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 name="文本框 16"/>
            <p:cNvSpPr txBox="1"/>
            <p:nvPr/>
          </p:nvSpPr>
          <p:spPr>
            <a:xfrm>
              <a:off x="547655" y="8294612"/>
              <a:ext cx="3757646" cy="471924"/>
            </a:xfrm>
            <a:prstGeom prst="rect">
              <a:avLst/>
            </a:prstGeom>
            <a:noFill/>
          </p:spPr>
          <p:txBody>
            <a:bodyPr wrap="square" rtlCol="0">
              <a:spAutoFit/>
            </a:bodyPr>
            <a:lstStyle/>
            <a:p>
              <a:pPr lvl="0"/>
              <a:r>
                <a:rPr lang="zh-CN" altLang="zh-CN" sz="1700" b="1" dirty="0">
                  <a:solidFill>
                    <a:srgbClr val="E60012"/>
                  </a:solidFill>
                  <a:latin typeface="微软雅黑"/>
                </a:rPr>
                <a:t>在线检测</a:t>
              </a:r>
              <a:r>
                <a:rPr lang="en-US" altLang="zh-CN" sz="1700" b="1" dirty="0">
                  <a:solidFill>
                    <a:srgbClr val="E60012"/>
                  </a:solidFill>
                  <a:latin typeface="微软雅黑"/>
                </a:rPr>
                <a:t>  </a:t>
              </a:r>
              <a:r>
                <a:rPr lang="zh-CN" altLang="zh-CN" sz="1700" b="1" dirty="0">
                  <a:solidFill>
                    <a:srgbClr val="E60012"/>
                  </a:solidFill>
                  <a:latin typeface="微软雅黑"/>
                </a:rPr>
                <a:t> </a:t>
              </a:r>
              <a:r>
                <a:rPr lang="en-US" altLang="zh-CN" dirty="0"/>
                <a:t>Online detection</a:t>
              </a:r>
              <a:endParaRPr lang="zh-CN" altLang="zh-CN" sz="1100" dirty="0"/>
            </a:p>
          </p:txBody>
        </p:sp>
        <p:sp>
          <p:nvSpPr>
            <p:cNvPr id="16" name="矩形 15"/>
            <p:cNvSpPr/>
            <p:nvPr/>
          </p:nvSpPr>
          <p:spPr>
            <a:xfrm rot="5400000">
              <a:off x="1720933" y="8493566"/>
              <a:ext cx="324000" cy="180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6239434" y="3093952"/>
            <a:ext cx="3078102" cy="843794"/>
            <a:chOff x="8319246" y="4125268"/>
            <a:chExt cx="4104137" cy="1125059"/>
          </a:xfrm>
        </p:grpSpPr>
        <p:sp>
          <p:nvSpPr>
            <p:cNvPr id="20" name="圆角矩形 19"/>
            <p:cNvSpPr/>
            <p:nvPr/>
          </p:nvSpPr>
          <p:spPr>
            <a:xfrm>
              <a:off x="8319246" y="4125268"/>
              <a:ext cx="4104137" cy="1125059"/>
            </a:xfrm>
            <a:prstGeom prst="roundRect">
              <a:avLst>
                <a:gd name="adj" fmla="val 8381"/>
              </a:avLst>
            </a:prstGeom>
            <a:solidFill>
              <a:schemeClr val="bg1">
                <a:alpha val="50000"/>
              </a:schemeClr>
            </a:soli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8686337" y="4744220"/>
              <a:ext cx="3020714" cy="369332"/>
            </a:xfrm>
            <a:prstGeom prst="rect">
              <a:avLst/>
            </a:prstGeom>
          </p:spPr>
          <p:txBody>
            <a:bodyPr wrap="square">
              <a:spAutoFit/>
            </a:bodyPr>
            <a:lstStyle/>
            <a:p>
              <a:pPr algn="ctr"/>
              <a:r>
                <a:rPr lang="en-US" altLang="zh-CN" sz="1200" dirty="0">
                  <a:ea typeface="宋体" panose="02010600030101010101" pitchFamily="2" charset="-122"/>
                </a:rPr>
                <a:t>Automatic </a:t>
              </a:r>
              <a:r>
                <a:rPr lang="en-US" altLang="zh-CN" sz="1200" dirty="0" err="1">
                  <a:ea typeface="宋体" panose="02010600030101010101" pitchFamily="2" charset="-122"/>
                </a:rPr>
                <a:t>poroscope</a:t>
              </a:r>
              <a:endParaRPr lang="zh-CN" altLang="zh-CN" sz="1200" dirty="0">
                <a:ea typeface="宋体" panose="02010600030101010101" pitchFamily="2" charset="-122"/>
              </a:endParaRPr>
            </a:p>
          </p:txBody>
        </p:sp>
        <p:sp>
          <p:nvSpPr>
            <p:cNvPr id="22" name="矩形 21"/>
            <p:cNvSpPr/>
            <p:nvPr/>
          </p:nvSpPr>
          <p:spPr>
            <a:xfrm>
              <a:off x="8729961" y="4184359"/>
              <a:ext cx="3347039" cy="738664"/>
            </a:xfrm>
            <a:prstGeom prst="rect">
              <a:avLst/>
            </a:prstGeom>
          </p:spPr>
          <p:txBody>
            <a:bodyPr wrap="square">
              <a:spAutoFit/>
            </a:bodyPr>
            <a:lstStyle/>
            <a:p>
              <a:r>
                <a:rPr lang="zh-CN" altLang="zh-CN" sz="3000" b="1" dirty="0">
                  <a:solidFill>
                    <a:srgbClr val="FF0000"/>
                  </a:solidFill>
                  <a:latin typeface="+mj-ea"/>
                  <a:ea typeface="+mj-ea"/>
                </a:rPr>
                <a:t>自动测孔仪</a:t>
              </a:r>
              <a:endParaRPr lang="zh-CN" altLang="zh-CN" sz="3000" b="1" dirty="0">
                <a:solidFill>
                  <a:srgbClr val="E60012"/>
                </a:solidFill>
                <a:latin typeface="+mj-ea"/>
                <a:ea typeface="+mj-ea"/>
              </a:endParaRPr>
            </a:p>
          </p:txBody>
        </p:sp>
      </p:grpSp>
      <p:grpSp>
        <p:nvGrpSpPr>
          <p:cNvPr id="31" name="组合 30"/>
          <p:cNvGrpSpPr/>
          <p:nvPr/>
        </p:nvGrpSpPr>
        <p:grpSpPr>
          <a:xfrm>
            <a:off x="6239432" y="3124210"/>
            <a:ext cx="3077693" cy="843794"/>
            <a:chOff x="8319792" y="4125268"/>
            <a:chExt cx="4103591" cy="1125059"/>
          </a:xfrm>
        </p:grpSpPr>
        <p:sp>
          <p:nvSpPr>
            <p:cNvPr id="32" name="圆角矩形 31"/>
            <p:cNvSpPr/>
            <p:nvPr/>
          </p:nvSpPr>
          <p:spPr>
            <a:xfrm>
              <a:off x="8319792" y="4125268"/>
              <a:ext cx="4103591" cy="1125059"/>
            </a:xfrm>
            <a:prstGeom prst="roundRect">
              <a:avLst>
                <a:gd name="adj" fmla="val 8381"/>
              </a:avLst>
            </a:prstGeom>
            <a:solidFill>
              <a:schemeClr val="bg1">
                <a:alpha val="50000"/>
              </a:schemeClr>
            </a:soli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8324873" y="4744220"/>
              <a:ext cx="3619030" cy="369332"/>
            </a:xfrm>
            <a:prstGeom prst="rect">
              <a:avLst/>
            </a:prstGeom>
          </p:spPr>
          <p:txBody>
            <a:bodyPr wrap="square">
              <a:spAutoFit/>
            </a:bodyPr>
            <a:lstStyle/>
            <a:p>
              <a:pPr algn="ctr"/>
              <a:r>
                <a:rPr lang="en-US" altLang="zh-CN" sz="1200" dirty="0"/>
                <a:t>Eddy current flaw detector</a:t>
              </a:r>
              <a:endParaRPr lang="zh-CN" altLang="zh-CN" sz="1200" dirty="0"/>
            </a:p>
          </p:txBody>
        </p:sp>
        <p:sp>
          <p:nvSpPr>
            <p:cNvPr id="34" name="矩形 33"/>
            <p:cNvSpPr/>
            <p:nvPr/>
          </p:nvSpPr>
          <p:spPr>
            <a:xfrm>
              <a:off x="8778833" y="4184359"/>
              <a:ext cx="3248990" cy="738666"/>
            </a:xfrm>
            <a:prstGeom prst="rect">
              <a:avLst/>
            </a:prstGeom>
          </p:spPr>
          <p:txBody>
            <a:bodyPr wrap="square">
              <a:spAutoFit/>
            </a:bodyPr>
            <a:lstStyle/>
            <a:p>
              <a:r>
                <a:rPr lang="zh-CN" altLang="zh-CN" sz="3000" b="1" dirty="0">
                  <a:solidFill>
                    <a:srgbClr val="FF0000"/>
                  </a:solidFill>
                  <a:latin typeface="+mj-ea"/>
                  <a:ea typeface="+mj-ea"/>
                </a:rPr>
                <a:t>涡流探伤仪</a:t>
              </a:r>
            </a:p>
          </p:txBody>
        </p:sp>
      </p:grpSp>
      <p:grpSp>
        <p:nvGrpSpPr>
          <p:cNvPr id="35" name="组合 34"/>
          <p:cNvGrpSpPr/>
          <p:nvPr/>
        </p:nvGrpSpPr>
        <p:grpSpPr>
          <a:xfrm>
            <a:off x="6239432" y="3107156"/>
            <a:ext cx="3077693" cy="843794"/>
            <a:chOff x="8319792" y="4125268"/>
            <a:chExt cx="4103591" cy="1125059"/>
          </a:xfrm>
        </p:grpSpPr>
        <p:sp>
          <p:nvSpPr>
            <p:cNvPr id="36" name="圆角矩形 35"/>
            <p:cNvSpPr/>
            <p:nvPr/>
          </p:nvSpPr>
          <p:spPr>
            <a:xfrm>
              <a:off x="8319792" y="4125268"/>
              <a:ext cx="4103591" cy="1125059"/>
            </a:xfrm>
            <a:prstGeom prst="roundRect">
              <a:avLst>
                <a:gd name="adj" fmla="val 8381"/>
              </a:avLst>
            </a:prstGeom>
            <a:solidFill>
              <a:schemeClr val="bg1">
                <a:alpha val="50000"/>
              </a:schemeClr>
            </a:soli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9311821" y="4744220"/>
              <a:ext cx="1922444" cy="369332"/>
            </a:xfrm>
            <a:prstGeom prst="rect">
              <a:avLst/>
            </a:prstGeom>
          </p:spPr>
          <p:txBody>
            <a:bodyPr wrap="square">
              <a:spAutoFit/>
            </a:bodyPr>
            <a:lstStyle/>
            <a:p>
              <a:pPr algn="ctr"/>
              <a:r>
                <a:rPr lang="en-US" altLang="zh-CN" sz="1200" dirty="0">
                  <a:ea typeface="宋体" panose="02010600030101010101" pitchFamily="2" charset="-122"/>
                </a:rPr>
                <a:t>Auto imager</a:t>
              </a:r>
              <a:endParaRPr lang="zh-CN" altLang="zh-CN" sz="1200" dirty="0">
                <a:ea typeface="宋体" panose="02010600030101010101" pitchFamily="2" charset="-122"/>
              </a:endParaRPr>
            </a:p>
          </p:txBody>
        </p:sp>
        <p:sp>
          <p:nvSpPr>
            <p:cNvPr id="38" name="矩形 37"/>
            <p:cNvSpPr/>
            <p:nvPr/>
          </p:nvSpPr>
          <p:spPr>
            <a:xfrm>
              <a:off x="8803608" y="4184359"/>
              <a:ext cx="3148436" cy="738666"/>
            </a:xfrm>
            <a:prstGeom prst="rect">
              <a:avLst/>
            </a:prstGeom>
          </p:spPr>
          <p:txBody>
            <a:bodyPr wrap="square">
              <a:spAutoFit/>
            </a:bodyPr>
            <a:lstStyle/>
            <a:p>
              <a:r>
                <a:rPr lang="zh-CN" altLang="zh-CN" sz="3000" b="1" dirty="0">
                  <a:solidFill>
                    <a:srgbClr val="FF0000"/>
                  </a:solidFill>
                  <a:latin typeface="+mj-ea"/>
                  <a:ea typeface="+mj-ea"/>
                </a:rPr>
                <a:t>自动成像仪</a:t>
              </a:r>
            </a:p>
          </p:txBody>
        </p:sp>
      </p:grpSp>
      <p:grpSp>
        <p:nvGrpSpPr>
          <p:cNvPr id="39" name="组合 38"/>
          <p:cNvGrpSpPr/>
          <p:nvPr/>
        </p:nvGrpSpPr>
        <p:grpSpPr>
          <a:xfrm>
            <a:off x="6239432" y="3108714"/>
            <a:ext cx="3077693" cy="843794"/>
            <a:chOff x="8319792" y="4125268"/>
            <a:chExt cx="4103591" cy="1125059"/>
          </a:xfrm>
        </p:grpSpPr>
        <p:sp>
          <p:nvSpPr>
            <p:cNvPr id="40" name="圆角矩形 39"/>
            <p:cNvSpPr/>
            <p:nvPr/>
          </p:nvSpPr>
          <p:spPr>
            <a:xfrm>
              <a:off x="8319792" y="4125268"/>
              <a:ext cx="4103591" cy="1125059"/>
            </a:xfrm>
            <a:prstGeom prst="roundRect">
              <a:avLst>
                <a:gd name="adj" fmla="val 8381"/>
              </a:avLst>
            </a:prstGeom>
            <a:solidFill>
              <a:schemeClr val="bg1">
                <a:alpha val="50000"/>
              </a:schemeClr>
            </a:soli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8474059" y="4744220"/>
              <a:ext cx="3441086" cy="369332"/>
            </a:xfrm>
            <a:prstGeom prst="rect">
              <a:avLst/>
            </a:prstGeom>
          </p:spPr>
          <p:txBody>
            <a:bodyPr wrap="square">
              <a:spAutoFit/>
            </a:bodyPr>
            <a:lstStyle/>
            <a:p>
              <a:pPr algn="ctr"/>
              <a:r>
                <a:rPr lang="en-US" altLang="zh-CN" sz="1200" dirty="0">
                  <a:latin typeface="+mj-ea"/>
                  <a:ea typeface="+mj-ea"/>
                </a:rPr>
                <a:t>Auto vibration meter</a:t>
              </a:r>
              <a:endParaRPr lang="zh-CN" altLang="zh-CN" sz="1200" dirty="0">
                <a:latin typeface="+mj-ea"/>
                <a:ea typeface="+mj-ea"/>
              </a:endParaRPr>
            </a:p>
          </p:txBody>
        </p:sp>
        <p:sp>
          <p:nvSpPr>
            <p:cNvPr id="42" name="矩形 41"/>
            <p:cNvSpPr/>
            <p:nvPr/>
          </p:nvSpPr>
          <p:spPr>
            <a:xfrm>
              <a:off x="8803609" y="4184359"/>
              <a:ext cx="3031850" cy="738664"/>
            </a:xfrm>
            <a:prstGeom prst="rect">
              <a:avLst/>
            </a:prstGeom>
          </p:spPr>
          <p:txBody>
            <a:bodyPr wrap="square">
              <a:spAutoFit/>
            </a:bodyPr>
            <a:lstStyle/>
            <a:p>
              <a:r>
                <a:rPr lang="zh-CN" altLang="zh-CN" sz="3000" b="1" dirty="0">
                  <a:solidFill>
                    <a:srgbClr val="FF0000"/>
                  </a:solidFill>
                  <a:latin typeface="+mj-ea"/>
                  <a:ea typeface="+mj-ea"/>
                </a:rPr>
                <a:t>自动测振仪</a:t>
              </a:r>
            </a:p>
          </p:txBody>
        </p:sp>
      </p:grpSp>
      <p:grpSp>
        <p:nvGrpSpPr>
          <p:cNvPr id="43" name="组合 42"/>
          <p:cNvGrpSpPr/>
          <p:nvPr/>
        </p:nvGrpSpPr>
        <p:grpSpPr>
          <a:xfrm>
            <a:off x="0" y="4610207"/>
            <a:ext cx="9040636" cy="309942"/>
            <a:chOff x="0" y="4610207"/>
            <a:chExt cx="9040636" cy="309942"/>
          </a:xfrm>
        </p:grpSpPr>
        <p:sp>
          <p:nvSpPr>
            <p:cNvPr id="46" name="矩形 45"/>
            <p:cNvSpPr/>
            <p:nvPr userDrawn="1"/>
          </p:nvSpPr>
          <p:spPr>
            <a:xfrm>
              <a:off x="0" y="4893645"/>
              <a:ext cx="7953375" cy="135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47" name="图片 46"/>
            <p:cNvPicPr>
              <a:picLocks noChangeAspect="1"/>
            </p:cNvPicPr>
            <p:nvPr userDrawn="1"/>
          </p:nvPicPr>
          <p:blipFill>
            <a:blip r:embed="rId8"/>
            <a:stretch>
              <a:fillRect/>
            </a:stretch>
          </p:blipFill>
          <p:spPr>
            <a:xfrm>
              <a:off x="7990479" y="4610207"/>
              <a:ext cx="1050157" cy="309942"/>
            </a:xfrm>
            <a:prstGeom prst="rect">
              <a:avLst/>
            </a:prstGeom>
          </p:spPr>
        </p:pic>
      </p:grpSp>
    </p:spTree>
    <p:extLst>
      <p:ext uri="{BB962C8B-B14F-4D97-AF65-F5344CB8AC3E}">
        <p14:creationId xmlns:p14="http://schemas.microsoft.com/office/powerpoint/2010/main" val="2458082673"/>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2" fill="hold" nodeType="afterEffect">
                                  <p:stCondLst>
                                    <p:cond delay="125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2750"/>
                            </p:stCondLst>
                            <p:childTnLst>
                              <p:par>
                                <p:cTn id="18" presetID="2" presetClass="exit" presetSubtype="8" fill="hold" nodeType="afterEffect">
                                  <p:stCondLst>
                                    <p:cond delay="2250"/>
                                  </p:stCondLst>
                                  <p:childTnLst>
                                    <p:anim calcmode="lin" valueType="num">
                                      <p:cBhvr additive="base">
                                        <p:cTn id="19" dur="1000"/>
                                        <p:tgtEl>
                                          <p:spTgt spid="4"/>
                                        </p:tgtEl>
                                        <p:attrNameLst>
                                          <p:attrName>ppt_x</p:attrName>
                                        </p:attrNameLst>
                                      </p:cBhvr>
                                      <p:tavLst>
                                        <p:tav tm="0">
                                          <p:val>
                                            <p:strVal val="ppt_x"/>
                                          </p:val>
                                        </p:tav>
                                        <p:tav tm="100000">
                                          <p:val>
                                            <p:strVal val="0-ppt_w/2"/>
                                          </p:val>
                                        </p:tav>
                                      </p:tavLst>
                                    </p:anim>
                                    <p:anim calcmode="lin" valueType="num">
                                      <p:cBhvr additive="base">
                                        <p:cTn id="20" dur="1000"/>
                                        <p:tgtEl>
                                          <p:spTgt spid="4"/>
                                        </p:tgtEl>
                                        <p:attrNameLst>
                                          <p:attrName>ppt_y</p:attrName>
                                        </p:attrNameLst>
                                      </p:cBhvr>
                                      <p:tavLst>
                                        <p:tav tm="0">
                                          <p:val>
                                            <p:strVal val="ppt_y"/>
                                          </p:val>
                                        </p:tav>
                                        <p:tav tm="100000">
                                          <p:val>
                                            <p:strVal val="ppt_y"/>
                                          </p:val>
                                        </p:tav>
                                      </p:tavLst>
                                    </p:anim>
                                    <p:set>
                                      <p:cBhvr>
                                        <p:cTn id="21" dur="1" fill="hold">
                                          <p:stCondLst>
                                            <p:cond delay="999"/>
                                          </p:stCondLst>
                                        </p:cTn>
                                        <p:tgtEl>
                                          <p:spTgt spid="4"/>
                                        </p:tgtEl>
                                        <p:attrNameLst>
                                          <p:attrName>style.visibility</p:attrName>
                                        </p:attrNameLst>
                                      </p:cBhvr>
                                      <p:to>
                                        <p:strVal val="hidden"/>
                                      </p:to>
                                    </p:set>
                                  </p:childTnLst>
                                </p:cTn>
                              </p:par>
                              <p:par>
                                <p:cTn id="22" presetID="53" presetClass="exit" presetSubtype="32" fill="hold" nodeType="withEffect">
                                  <p:stCondLst>
                                    <p:cond delay="2250"/>
                                  </p:stCondLst>
                                  <p:childTnLst>
                                    <p:anim calcmode="lin" valueType="num">
                                      <p:cBhvr>
                                        <p:cTn id="23" dur="500"/>
                                        <p:tgtEl>
                                          <p:spTgt spid="19"/>
                                        </p:tgtEl>
                                        <p:attrNameLst>
                                          <p:attrName>ppt_w</p:attrName>
                                        </p:attrNameLst>
                                      </p:cBhvr>
                                      <p:tavLst>
                                        <p:tav tm="0">
                                          <p:val>
                                            <p:strVal val="ppt_w"/>
                                          </p:val>
                                        </p:tav>
                                        <p:tav tm="100000">
                                          <p:val>
                                            <p:fltVal val="0"/>
                                          </p:val>
                                        </p:tav>
                                      </p:tavLst>
                                    </p:anim>
                                    <p:anim calcmode="lin" valueType="num">
                                      <p:cBhvr>
                                        <p:cTn id="24" dur="500"/>
                                        <p:tgtEl>
                                          <p:spTgt spid="19"/>
                                        </p:tgtEl>
                                        <p:attrNameLst>
                                          <p:attrName>ppt_h</p:attrName>
                                        </p:attrNameLst>
                                      </p:cBhvr>
                                      <p:tavLst>
                                        <p:tav tm="0">
                                          <p:val>
                                            <p:strVal val="ppt_h"/>
                                          </p:val>
                                        </p:tav>
                                        <p:tav tm="100000">
                                          <p:val>
                                            <p:fltVal val="0"/>
                                          </p:val>
                                        </p:tav>
                                      </p:tavLst>
                                    </p:anim>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2" presetClass="entr" presetSubtype="2" fill="hold" nodeType="withEffect">
                                  <p:stCondLst>
                                    <p:cond delay="225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1000" fill="hold"/>
                                        <p:tgtEl>
                                          <p:spTgt spid="5"/>
                                        </p:tgtEl>
                                        <p:attrNameLst>
                                          <p:attrName>ppt_x</p:attrName>
                                        </p:attrNameLst>
                                      </p:cBhvr>
                                      <p:tavLst>
                                        <p:tav tm="0">
                                          <p:val>
                                            <p:strVal val="1+#ppt_w/2"/>
                                          </p:val>
                                        </p:tav>
                                        <p:tav tm="100000">
                                          <p:val>
                                            <p:strVal val="#ppt_x"/>
                                          </p:val>
                                        </p:tav>
                                      </p:tavLst>
                                    </p:anim>
                                    <p:anim calcmode="lin" valueType="num">
                                      <p:cBhvr additive="base">
                                        <p:cTn id="30" dur="1000" fill="hold"/>
                                        <p:tgtEl>
                                          <p:spTgt spid="5"/>
                                        </p:tgtEl>
                                        <p:attrNameLst>
                                          <p:attrName>ppt_y</p:attrName>
                                        </p:attrNameLst>
                                      </p:cBhvr>
                                      <p:tavLst>
                                        <p:tav tm="0">
                                          <p:val>
                                            <p:strVal val="#ppt_y"/>
                                          </p:val>
                                        </p:tav>
                                        <p:tav tm="100000">
                                          <p:val>
                                            <p:strVal val="#ppt_y"/>
                                          </p:val>
                                        </p:tav>
                                      </p:tavLst>
                                    </p:anim>
                                  </p:childTnLst>
                                </p:cTn>
                              </p:par>
                            </p:childTnLst>
                          </p:cTn>
                        </p:par>
                        <p:par>
                          <p:cTn id="31" fill="hold">
                            <p:stCondLst>
                              <p:cond delay="6000"/>
                            </p:stCondLst>
                            <p:childTnLst>
                              <p:par>
                                <p:cTn id="32" presetID="22" presetClass="entr" presetSubtype="2" fill="hold" nodeType="afterEffect">
                                  <p:stCondLst>
                                    <p:cond delay="125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par>
                                <p:cTn id="35" presetID="2" presetClass="exit" presetSubtype="8" fill="hold" nodeType="withEffect">
                                  <p:stCondLst>
                                    <p:cond delay="3250"/>
                                  </p:stCondLst>
                                  <p:childTnLst>
                                    <p:anim calcmode="lin" valueType="num">
                                      <p:cBhvr additive="base">
                                        <p:cTn id="36" dur="1000"/>
                                        <p:tgtEl>
                                          <p:spTgt spid="5"/>
                                        </p:tgtEl>
                                        <p:attrNameLst>
                                          <p:attrName>ppt_x</p:attrName>
                                        </p:attrNameLst>
                                      </p:cBhvr>
                                      <p:tavLst>
                                        <p:tav tm="0">
                                          <p:val>
                                            <p:strVal val="ppt_x"/>
                                          </p:val>
                                        </p:tav>
                                        <p:tav tm="100000">
                                          <p:val>
                                            <p:strVal val="0-ppt_w/2"/>
                                          </p:val>
                                        </p:tav>
                                      </p:tavLst>
                                    </p:anim>
                                    <p:anim calcmode="lin" valueType="num">
                                      <p:cBhvr additive="base">
                                        <p:cTn id="37" dur="1000"/>
                                        <p:tgtEl>
                                          <p:spTgt spid="5"/>
                                        </p:tgtEl>
                                        <p:attrNameLst>
                                          <p:attrName>ppt_y</p:attrName>
                                        </p:attrNameLst>
                                      </p:cBhvr>
                                      <p:tavLst>
                                        <p:tav tm="0">
                                          <p:val>
                                            <p:strVal val="ppt_y"/>
                                          </p:val>
                                        </p:tav>
                                        <p:tav tm="100000">
                                          <p:val>
                                            <p:strVal val="ppt_y"/>
                                          </p:val>
                                        </p:tav>
                                      </p:tavLst>
                                    </p:anim>
                                    <p:set>
                                      <p:cBhvr>
                                        <p:cTn id="38" dur="1" fill="hold">
                                          <p:stCondLst>
                                            <p:cond delay="999"/>
                                          </p:stCondLst>
                                        </p:cTn>
                                        <p:tgtEl>
                                          <p:spTgt spid="5"/>
                                        </p:tgtEl>
                                        <p:attrNameLst>
                                          <p:attrName>style.visibility</p:attrName>
                                        </p:attrNameLst>
                                      </p:cBhvr>
                                      <p:to>
                                        <p:strVal val="hidden"/>
                                      </p:to>
                                    </p:set>
                                  </p:childTnLst>
                                </p:cTn>
                              </p:par>
                              <p:par>
                                <p:cTn id="39" presetID="53" presetClass="exit" presetSubtype="32" fill="hold" nodeType="withEffect">
                                  <p:stCondLst>
                                    <p:cond delay="3250"/>
                                  </p:stCondLst>
                                  <p:childTnLst>
                                    <p:anim calcmode="lin" valueType="num">
                                      <p:cBhvr>
                                        <p:cTn id="40" dur="500"/>
                                        <p:tgtEl>
                                          <p:spTgt spid="27"/>
                                        </p:tgtEl>
                                        <p:attrNameLst>
                                          <p:attrName>ppt_w</p:attrName>
                                        </p:attrNameLst>
                                      </p:cBhvr>
                                      <p:tavLst>
                                        <p:tav tm="0">
                                          <p:val>
                                            <p:strVal val="ppt_w"/>
                                          </p:val>
                                        </p:tav>
                                        <p:tav tm="100000">
                                          <p:val>
                                            <p:fltVal val="0"/>
                                          </p:val>
                                        </p:tav>
                                      </p:tavLst>
                                    </p:anim>
                                    <p:anim calcmode="lin" valueType="num">
                                      <p:cBhvr>
                                        <p:cTn id="41" dur="500"/>
                                        <p:tgtEl>
                                          <p:spTgt spid="27"/>
                                        </p:tgtEl>
                                        <p:attrNameLst>
                                          <p:attrName>ppt_h</p:attrName>
                                        </p:attrNameLst>
                                      </p:cBhvr>
                                      <p:tavLst>
                                        <p:tav tm="0">
                                          <p:val>
                                            <p:strVal val="ppt_h"/>
                                          </p:val>
                                        </p:tav>
                                        <p:tav tm="100000">
                                          <p:val>
                                            <p:fltVal val="0"/>
                                          </p:val>
                                        </p:tav>
                                      </p:tavLst>
                                    </p:anim>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2" presetClass="entr" presetSubtype="2" fill="hold" nodeType="withEffect">
                                  <p:stCondLst>
                                    <p:cond delay="325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1000" fill="hold"/>
                                        <p:tgtEl>
                                          <p:spTgt spid="6"/>
                                        </p:tgtEl>
                                        <p:attrNameLst>
                                          <p:attrName>ppt_x</p:attrName>
                                        </p:attrNameLst>
                                      </p:cBhvr>
                                      <p:tavLst>
                                        <p:tav tm="0">
                                          <p:val>
                                            <p:strVal val="1+#ppt_w/2"/>
                                          </p:val>
                                        </p:tav>
                                        <p:tav tm="100000">
                                          <p:val>
                                            <p:strVal val="#ppt_x"/>
                                          </p:val>
                                        </p:tav>
                                      </p:tavLst>
                                    </p:anim>
                                    <p:anim calcmode="lin" valueType="num">
                                      <p:cBhvr additive="base">
                                        <p:cTn id="47" dur="1000" fill="hold"/>
                                        <p:tgtEl>
                                          <p:spTgt spid="6"/>
                                        </p:tgtEl>
                                        <p:attrNameLst>
                                          <p:attrName>ppt_y</p:attrName>
                                        </p:attrNameLst>
                                      </p:cBhvr>
                                      <p:tavLst>
                                        <p:tav tm="0">
                                          <p:val>
                                            <p:strVal val="#ppt_y"/>
                                          </p:val>
                                        </p:tav>
                                        <p:tav tm="100000">
                                          <p:val>
                                            <p:strVal val="#ppt_y"/>
                                          </p:val>
                                        </p:tav>
                                      </p:tavLst>
                                    </p:anim>
                                  </p:childTnLst>
                                </p:cTn>
                              </p:par>
                            </p:childTnLst>
                          </p:cTn>
                        </p:par>
                        <p:par>
                          <p:cTn id="48" fill="hold">
                            <p:stCondLst>
                              <p:cond delay="10250"/>
                            </p:stCondLst>
                            <p:childTnLst>
                              <p:par>
                                <p:cTn id="49" presetID="22" presetClass="entr" presetSubtype="2" fill="hold" nodeType="afterEffect">
                                  <p:stCondLst>
                                    <p:cond delay="1250"/>
                                  </p:stCondLst>
                                  <p:childTnLst>
                                    <p:set>
                                      <p:cBhvr>
                                        <p:cTn id="50" dur="1" fill="hold">
                                          <p:stCondLst>
                                            <p:cond delay="0"/>
                                          </p:stCondLst>
                                        </p:cTn>
                                        <p:tgtEl>
                                          <p:spTgt spid="31"/>
                                        </p:tgtEl>
                                        <p:attrNameLst>
                                          <p:attrName>style.visibility</p:attrName>
                                        </p:attrNameLst>
                                      </p:cBhvr>
                                      <p:to>
                                        <p:strVal val="visible"/>
                                      </p:to>
                                    </p:set>
                                    <p:animEffect transition="in" filter="wipe(right)">
                                      <p:cBhvr>
                                        <p:cTn id="51" dur="500"/>
                                        <p:tgtEl>
                                          <p:spTgt spid="31"/>
                                        </p:tgtEl>
                                      </p:cBhvr>
                                    </p:animEffect>
                                  </p:childTnLst>
                                </p:cTn>
                              </p:par>
                            </p:childTnLst>
                          </p:cTn>
                        </p:par>
                        <p:par>
                          <p:cTn id="52" fill="hold">
                            <p:stCondLst>
                              <p:cond delay="12000"/>
                            </p:stCondLst>
                            <p:childTnLst>
                              <p:par>
                                <p:cTn id="53" presetID="2" presetClass="exit" presetSubtype="8" fill="hold" nodeType="afterEffect">
                                  <p:stCondLst>
                                    <p:cond delay="2000"/>
                                  </p:stCondLst>
                                  <p:childTnLst>
                                    <p:anim calcmode="lin" valueType="num">
                                      <p:cBhvr additive="base">
                                        <p:cTn id="54" dur="1000"/>
                                        <p:tgtEl>
                                          <p:spTgt spid="6"/>
                                        </p:tgtEl>
                                        <p:attrNameLst>
                                          <p:attrName>ppt_x</p:attrName>
                                        </p:attrNameLst>
                                      </p:cBhvr>
                                      <p:tavLst>
                                        <p:tav tm="0">
                                          <p:val>
                                            <p:strVal val="ppt_x"/>
                                          </p:val>
                                        </p:tav>
                                        <p:tav tm="100000">
                                          <p:val>
                                            <p:strVal val="0-ppt_w/2"/>
                                          </p:val>
                                        </p:tav>
                                      </p:tavLst>
                                    </p:anim>
                                    <p:anim calcmode="lin" valueType="num">
                                      <p:cBhvr additive="base">
                                        <p:cTn id="55" dur="1000"/>
                                        <p:tgtEl>
                                          <p:spTgt spid="6"/>
                                        </p:tgtEl>
                                        <p:attrNameLst>
                                          <p:attrName>ppt_y</p:attrName>
                                        </p:attrNameLst>
                                      </p:cBhvr>
                                      <p:tavLst>
                                        <p:tav tm="0">
                                          <p:val>
                                            <p:strVal val="ppt_y"/>
                                          </p:val>
                                        </p:tav>
                                        <p:tav tm="100000">
                                          <p:val>
                                            <p:strVal val="ppt_y"/>
                                          </p:val>
                                        </p:tav>
                                      </p:tavLst>
                                    </p:anim>
                                    <p:set>
                                      <p:cBhvr>
                                        <p:cTn id="56" dur="1" fill="hold">
                                          <p:stCondLst>
                                            <p:cond delay="999"/>
                                          </p:stCondLst>
                                        </p:cTn>
                                        <p:tgtEl>
                                          <p:spTgt spid="6"/>
                                        </p:tgtEl>
                                        <p:attrNameLst>
                                          <p:attrName>style.visibility</p:attrName>
                                        </p:attrNameLst>
                                      </p:cBhvr>
                                      <p:to>
                                        <p:strVal val="hidden"/>
                                      </p:to>
                                    </p:set>
                                  </p:childTnLst>
                                </p:cTn>
                              </p:par>
                              <p:par>
                                <p:cTn id="57" presetID="53" presetClass="exit" presetSubtype="32" fill="hold" nodeType="withEffect">
                                  <p:stCondLst>
                                    <p:cond delay="2000"/>
                                  </p:stCondLst>
                                  <p:childTnLst>
                                    <p:anim calcmode="lin" valueType="num">
                                      <p:cBhvr>
                                        <p:cTn id="58" dur="500"/>
                                        <p:tgtEl>
                                          <p:spTgt spid="31"/>
                                        </p:tgtEl>
                                        <p:attrNameLst>
                                          <p:attrName>ppt_w</p:attrName>
                                        </p:attrNameLst>
                                      </p:cBhvr>
                                      <p:tavLst>
                                        <p:tav tm="0">
                                          <p:val>
                                            <p:strVal val="ppt_w"/>
                                          </p:val>
                                        </p:tav>
                                        <p:tav tm="100000">
                                          <p:val>
                                            <p:fltVal val="0"/>
                                          </p:val>
                                        </p:tav>
                                      </p:tavLst>
                                    </p:anim>
                                    <p:anim calcmode="lin" valueType="num">
                                      <p:cBhvr>
                                        <p:cTn id="59" dur="500"/>
                                        <p:tgtEl>
                                          <p:spTgt spid="31"/>
                                        </p:tgtEl>
                                        <p:attrNameLst>
                                          <p:attrName>ppt_h</p:attrName>
                                        </p:attrNameLst>
                                      </p:cBhvr>
                                      <p:tavLst>
                                        <p:tav tm="0">
                                          <p:val>
                                            <p:strVal val="ppt_h"/>
                                          </p:val>
                                        </p:tav>
                                        <p:tav tm="100000">
                                          <p:val>
                                            <p:fltVal val="0"/>
                                          </p:val>
                                        </p:tav>
                                      </p:tavLst>
                                    </p:anim>
                                    <p:animEffect transition="out" filter="fade">
                                      <p:cBhvr>
                                        <p:cTn id="60" dur="500"/>
                                        <p:tgtEl>
                                          <p:spTgt spid="31"/>
                                        </p:tgtEl>
                                      </p:cBhvr>
                                    </p:animEffect>
                                    <p:set>
                                      <p:cBhvr>
                                        <p:cTn id="61" dur="1" fill="hold">
                                          <p:stCondLst>
                                            <p:cond delay="499"/>
                                          </p:stCondLst>
                                        </p:cTn>
                                        <p:tgtEl>
                                          <p:spTgt spid="31"/>
                                        </p:tgtEl>
                                        <p:attrNameLst>
                                          <p:attrName>style.visibility</p:attrName>
                                        </p:attrNameLst>
                                      </p:cBhvr>
                                      <p:to>
                                        <p:strVal val="hidden"/>
                                      </p:to>
                                    </p:set>
                                  </p:childTnLst>
                                </p:cTn>
                              </p:par>
                              <p:par>
                                <p:cTn id="62" presetID="2" presetClass="entr" presetSubtype="2" fill="hold" nodeType="withEffect">
                                  <p:stCondLst>
                                    <p:cond delay="2000"/>
                                  </p:stCondLst>
                                  <p:childTnLst>
                                    <p:set>
                                      <p:cBhvr>
                                        <p:cTn id="63" dur="1" fill="hold">
                                          <p:stCondLst>
                                            <p:cond delay="0"/>
                                          </p:stCondLst>
                                        </p:cTn>
                                        <p:tgtEl>
                                          <p:spTgt spid="44"/>
                                        </p:tgtEl>
                                        <p:attrNameLst>
                                          <p:attrName>style.visibility</p:attrName>
                                        </p:attrNameLst>
                                      </p:cBhvr>
                                      <p:to>
                                        <p:strVal val="visible"/>
                                      </p:to>
                                    </p:set>
                                    <p:anim calcmode="lin" valueType="num">
                                      <p:cBhvr additive="base">
                                        <p:cTn id="64" dur="1000" fill="hold"/>
                                        <p:tgtEl>
                                          <p:spTgt spid="44"/>
                                        </p:tgtEl>
                                        <p:attrNameLst>
                                          <p:attrName>ppt_x</p:attrName>
                                        </p:attrNameLst>
                                      </p:cBhvr>
                                      <p:tavLst>
                                        <p:tav tm="0">
                                          <p:val>
                                            <p:strVal val="1+#ppt_w/2"/>
                                          </p:val>
                                        </p:tav>
                                        <p:tav tm="100000">
                                          <p:val>
                                            <p:strVal val="#ppt_x"/>
                                          </p:val>
                                        </p:tav>
                                      </p:tavLst>
                                    </p:anim>
                                    <p:anim calcmode="lin" valueType="num">
                                      <p:cBhvr additive="base">
                                        <p:cTn id="65" dur="1000" fill="hold"/>
                                        <p:tgtEl>
                                          <p:spTgt spid="44"/>
                                        </p:tgtEl>
                                        <p:attrNameLst>
                                          <p:attrName>ppt_y</p:attrName>
                                        </p:attrNameLst>
                                      </p:cBhvr>
                                      <p:tavLst>
                                        <p:tav tm="0">
                                          <p:val>
                                            <p:strVal val="#ppt_y"/>
                                          </p:val>
                                        </p:tav>
                                        <p:tav tm="100000">
                                          <p:val>
                                            <p:strVal val="#ppt_y"/>
                                          </p:val>
                                        </p:tav>
                                      </p:tavLst>
                                    </p:anim>
                                  </p:childTnLst>
                                </p:cTn>
                              </p:par>
                            </p:childTnLst>
                          </p:cTn>
                        </p:par>
                        <p:par>
                          <p:cTn id="66" fill="hold">
                            <p:stCondLst>
                              <p:cond delay="15000"/>
                            </p:stCondLst>
                            <p:childTnLst>
                              <p:par>
                                <p:cTn id="67" presetID="22" presetClass="entr" presetSubtype="2" fill="hold" nodeType="afterEffect">
                                  <p:stCondLst>
                                    <p:cond delay="1250"/>
                                  </p:stCondLst>
                                  <p:childTnLst>
                                    <p:set>
                                      <p:cBhvr>
                                        <p:cTn id="68" dur="1" fill="hold">
                                          <p:stCondLst>
                                            <p:cond delay="0"/>
                                          </p:stCondLst>
                                        </p:cTn>
                                        <p:tgtEl>
                                          <p:spTgt spid="35"/>
                                        </p:tgtEl>
                                        <p:attrNameLst>
                                          <p:attrName>style.visibility</p:attrName>
                                        </p:attrNameLst>
                                      </p:cBhvr>
                                      <p:to>
                                        <p:strVal val="visible"/>
                                      </p:to>
                                    </p:set>
                                    <p:animEffect transition="in" filter="wipe(right)">
                                      <p:cBhvr>
                                        <p:cTn id="69" dur="500"/>
                                        <p:tgtEl>
                                          <p:spTgt spid="35"/>
                                        </p:tgtEl>
                                      </p:cBhvr>
                                    </p:animEffect>
                                  </p:childTnLst>
                                </p:cTn>
                              </p:par>
                            </p:childTnLst>
                          </p:cTn>
                        </p:par>
                        <p:par>
                          <p:cTn id="70" fill="hold">
                            <p:stCondLst>
                              <p:cond delay="16750"/>
                            </p:stCondLst>
                            <p:childTnLst>
                              <p:par>
                                <p:cTn id="71" presetID="2" presetClass="exit" presetSubtype="8" fill="hold" nodeType="afterEffect">
                                  <p:stCondLst>
                                    <p:cond delay="2000"/>
                                  </p:stCondLst>
                                  <p:childTnLst>
                                    <p:anim calcmode="lin" valueType="num">
                                      <p:cBhvr additive="base">
                                        <p:cTn id="72" dur="1000"/>
                                        <p:tgtEl>
                                          <p:spTgt spid="44"/>
                                        </p:tgtEl>
                                        <p:attrNameLst>
                                          <p:attrName>ppt_x</p:attrName>
                                        </p:attrNameLst>
                                      </p:cBhvr>
                                      <p:tavLst>
                                        <p:tav tm="0">
                                          <p:val>
                                            <p:strVal val="ppt_x"/>
                                          </p:val>
                                        </p:tav>
                                        <p:tav tm="100000">
                                          <p:val>
                                            <p:strVal val="0-ppt_w/2"/>
                                          </p:val>
                                        </p:tav>
                                      </p:tavLst>
                                    </p:anim>
                                    <p:anim calcmode="lin" valueType="num">
                                      <p:cBhvr additive="base">
                                        <p:cTn id="73" dur="1000"/>
                                        <p:tgtEl>
                                          <p:spTgt spid="44"/>
                                        </p:tgtEl>
                                        <p:attrNameLst>
                                          <p:attrName>ppt_y</p:attrName>
                                        </p:attrNameLst>
                                      </p:cBhvr>
                                      <p:tavLst>
                                        <p:tav tm="0">
                                          <p:val>
                                            <p:strVal val="ppt_y"/>
                                          </p:val>
                                        </p:tav>
                                        <p:tav tm="100000">
                                          <p:val>
                                            <p:strVal val="ppt_y"/>
                                          </p:val>
                                        </p:tav>
                                      </p:tavLst>
                                    </p:anim>
                                    <p:set>
                                      <p:cBhvr>
                                        <p:cTn id="74" dur="1" fill="hold">
                                          <p:stCondLst>
                                            <p:cond delay="999"/>
                                          </p:stCondLst>
                                        </p:cTn>
                                        <p:tgtEl>
                                          <p:spTgt spid="44"/>
                                        </p:tgtEl>
                                        <p:attrNameLst>
                                          <p:attrName>style.visibility</p:attrName>
                                        </p:attrNameLst>
                                      </p:cBhvr>
                                      <p:to>
                                        <p:strVal val="hidden"/>
                                      </p:to>
                                    </p:set>
                                  </p:childTnLst>
                                </p:cTn>
                              </p:par>
                              <p:par>
                                <p:cTn id="75" presetID="53" presetClass="exit" presetSubtype="32" fill="hold" nodeType="withEffect">
                                  <p:stCondLst>
                                    <p:cond delay="2000"/>
                                  </p:stCondLst>
                                  <p:childTnLst>
                                    <p:anim calcmode="lin" valueType="num">
                                      <p:cBhvr>
                                        <p:cTn id="76" dur="500"/>
                                        <p:tgtEl>
                                          <p:spTgt spid="35"/>
                                        </p:tgtEl>
                                        <p:attrNameLst>
                                          <p:attrName>ppt_w</p:attrName>
                                        </p:attrNameLst>
                                      </p:cBhvr>
                                      <p:tavLst>
                                        <p:tav tm="0">
                                          <p:val>
                                            <p:strVal val="ppt_w"/>
                                          </p:val>
                                        </p:tav>
                                        <p:tav tm="100000">
                                          <p:val>
                                            <p:fltVal val="0"/>
                                          </p:val>
                                        </p:tav>
                                      </p:tavLst>
                                    </p:anim>
                                    <p:anim calcmode="lin" valueType="num">
                                      <p:cBhvr>
                                        <p:cTn id="77" dur="500"/>
                                        <p:tgtEl>
                                          <p:spTgt spid="35"/>
                                        </p:tgtEl>
                                        <p:attrNameLst>
                                          <p:attrName>ppt_h</p:attrName>
                                        </p:attrNameLst>
                                      </p:cBhvr>
                                      <p:tavLst>
                                        <p:tav tm="0">
                                          <p:val>
                                            <p:strVal val="ppt_h"/>
                                          </p:val>
                                        </p:tav>
                                        <p:tav tm="100000">
                                          <p:val>
                                            <p:fltVal val="0"/>
                                          </p:val>
                                        </p:tav>
                                      </p:tavLst>
                                    </p:anim>
                                    <p:animEffect transition="out" filter="fade">
                                      <p:cBhvr>
                                        <p:cTn id="78" dur="500"/>
                                        <p:tgtEl>
                                          <p:spTgt spid="35"/>
                                        </p:tgtEl>
                                      </p:cBhvr>
                                    </p:animEffect>
                                    <p:set>
                                      <p:cBhvr>
                                        <p:cTn id="79" dur="1" fill="hold">
                                          <p:stCondLst>
                                            <p:cond delay="499"/>
                                          </p:stCondLst>
                                        </p:cTn>
                                        <p:tgtEl>
                                          <p:spTgt spid="35"/>
                                        </p:tgtEl>
                                        <p:attrNameLst>
                                          <p:attrName>style.visibility</p:attrName>
                                        </p:attrNameLst>
                                      </p:cBhvr>
                                      <p:to>
                                        <p:strVal val="hidden"/>
                                      </p:to>
                                    </p:set>
                                  </p:childTnLst>
                                </p:cTn>
                              </p:par>
                              <p:par>
                                <p:cTn id="80" presetID="2" presetClass="entr" presetSubtype="2" fill="hold" nodeType="withEffect">
                                  <p:stCondLst>
                                    <p:cond delay="2000"/>
                                  </p:stCondLst>
                                  <p:childTnLst>
                                    <p:set>
                                      <p:cBhvr>
                                        <p:cTn id="81" dur="1" fill="hold">
                                          <p:stCondLst>
                                            <p:cond delay="0"/>
                                          </p:stCondLst>
                                        </p:cTn>
                                        <p:tgtEl>
                                          <p:spTgt spid="45"/>
                                        </p:tgtEl>
                                        <p:attrNameLst>
                                          <p:attrName>style.visibility</p:attrName>
                                        </p:attrNameLst>
                                      </p:cBhvr>
                                      <p:to>
                                        <p:strVal val="visible"/>
                                      </p:to>
                                    </p:set>
                                    <p:anim calcmode="lin" valueType="num">
                                      <p:cBhvr additive="base">
                                        <p:cTn id="82" dur="1000" fill="hold"/>
                                        <p:tgtEl>
                                          <p:spTgt spid="45"/>
                                        </p:tgtEl>
                                        <p:attrNameLst>
                                          <p:attrName>ppt_x</p:attrName>
                                        </p:attrNameLst>
                                      </p:cBhvr>
                                      <p:tavLst>
                                        <p:tav tm="0">
                                          <p:val>
                                            <p:strVal val="1+#ppt_w/2"/>
                                          </p:val>
                                        </p:tav>
                                        <p:tav tm="100000">
                                          <p:val>
                                            <p:strVal val="#ppt_x"/>
                                          </p:val>
                                        </p:tav>
                                      </p:tavLst>
                                    </p:anim>
                                    <p:anim calcmode="lin" valueType="num">
                                      <p:cBhvr additive="base">
                                        <p:cTn id="83" dur="1000" fill="hold"/>
                                        <p:tgtEl>
                                          <p:spTgt spid="45"/>
                                        </p:tgtEl>
                                        <p:attrNameLst>
                                          <p:attrName>ppt_y</p:attrName>
                                        </p:attrNameLst>
                                      </p:cBhvr>
                                      <p:tavLst>
                                        <p:tav tm="0">
                                          <p:val>
                                            <p:strVal val="#ppt_y"/>
                                          </p:val>
                                        </p:tav>
                                        <p:tav tm="100000">
                                          <p:val>
                                            <p:strVal val="#ppt_y"/>
                                          </p:val>
                                        </p:tav>
                                      </p:tavLst>
                                    </p:anim>
                                  </p:childTnLst>
                                </p:cTn>
                              </p:par>
                            </p:childTnLst>
                          </p:cTn>
                        </p:par>
                        <p:par>
                          <p:cTn id="84" fill="hold">
                            <p:stCondLst>
                              <p:cond delay="19750"/>
                            </p:stCondLst>
                            <p:childTnLst>
                              <p:par>
                                <p:cTn id="85" presetID="22" presetClass="entr" presetSubtype="2" fill="hold" nodeType="afterEffect">
                                  <p:stCondLst>
                                    <p:cond delay="1250"/>
                                  </p:stCondLst>
                                  <p:childTnLst>
                                    <p:set>
                                      <p:cBhvr>
                                        <p:cTn id="86" dur="1" fill="hold">
                                          <p:stCondLst>
                                            <p:cond delay="0"/>
                                          </p:stCondLst>
                                        </p:cTn>
                                        <p:tgtEl>
                                          <p:spTgt spid="39"/>
                                        </p:tgtEl>
                                        <p:attrNameLst>
                                          <p:attrName>style.visibility</p:attrName>
                                        </p:attrNameLst>
                                      </p:cBhvr>
                                      <p:to>
                                        <p:strVal val="visible"/>
                                      </p:to>
                                    </p:set>
                                    <p:animEffect transition="in" filter="wipe(right)">
                                      <p:cBhvr>
                                        <p:cTn id="8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5949" y="-25400"/>
            <a:ext cx="3458154" cy="5181600"/>
          </a:xfrm>
          <a:prstGeom prst="rect">
            <a:avLst/>
          </a:prstGeom>
        </p:spPr>
      </p:pic>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45" y="-143566"/>
            <a:ext cx="9157943" cy="6111932"/>
          </a:xfrm>
          <a:prstGeom prst="rect">
            <a:avLst/>
          </a:prstGeom>
        </p:spPr>
      </p:pic>
      <p:pic>
        <p:nvPicPr>
          <p:cNvPr id="55" name="图片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46" y="-562666"/>
            <a:ext cx="9157943" cy="6111931"/>
          </a:xfrm>
          <a:prstGeom prst="rect">
            <a:avLst/>
          </a:prstGeom>
        </p:spPr>
      </p:pic>
      <p:grpSp>
        <p:nvGrpSpPr>
          <p:cNvPr id="3" name="组合 2"/>
          <p:cNvGrpSpPr/>
          <p:nvPr/>
        </p:nvGrpSpPr>
        <p:grpSpPr>
          <a:xfrm>
            <a:off x="6662057" y="918042"/>
            <a:ext cx="2183437" cy="823475"/>
            <a:chOff x="6662057" y="918042"/>
            <a:chExt cx="2183437" cy="823475"/>
          </a:xfrm>
        </p:grpSpPr>
        <p:sp>
          <p:nvSpPr>
            <p:cNvPr id="27" name="矩形 26"/>
            <p:cNvSpPr/>
            <p:nvPr/>
          </p:nvSpPr>
          <p:spPr>
            <a:xfrm>
              <a:off x="7195458" y="1402963"/>
              <a:ext cx="1650036" cy="338554"/>
            </a:xfrm>
            <a:prstGeom prst="rect">
              <a:avLst/>
            </a:prstGeom>
          </p:spPr>
          <p:txBody>
            <a:bodyPr wrap="square">
              <a:spAutoFit/>
            </a:bodyPr>
            <a:lstStyle/>
            <a:p>
              <a:pPr algn="r"/>
              <a:r>
                <a:rPr lang="en-US" altLang="zh-CN" sz="1600" dirty="0">
                  <a:effectLst>
                    <a:outerShdw blurRad="50800" dist="38100" dir="2700000" algn="tl" rotWithShape="0">
                      <a:schemeClr val="bg1">
                        <a:alpha val="95000"/>
                      </a:schemeClr>
                    </a:outerShdw>
                  </a:effectLst>
                  <a:ea typeface="+mj-ea"/>
                </a:rPr>
                <a:t>Profession</a:t>
              </a:r>
            </a:p>
          </p:txBody>
        </p:sp>
        <p:sp>
          <p:nvSpPr>
            <p:cNvPr id="31" name="矩形 30"/>
            <p:cNvSpPr/>
            <p:nvPr/>
          </p:nvSpPr>
          <p:spPr>
            <a:xfrm>
              <a:off x="6662057" y="918042"/>
              <a:ext cx="2175299" cy="646331"/>
            </a:xfrm>
            <a:prstGeom prst="rect">
              <a:avLst/>
            </a:prstGeom>
          </p:spPr>
          <p:txBody>
            <a:bodyPr wrap="square">
              <a:spAutoFit/>
            </a:bodyPr>
            <a:lstStyle/>
            <a:p>
              <a:pPr algn="r"/>
              <a:r>
                <a:rPr lang="zh-CN" altLang="en-US" sz="3600" b="1" dirty="0">
                  <a:solidFill>
                    <a:srgbClr val="E60012"/>
                  </a:solidFill>
                  <a:effectLst>
                    <a:outerShdw blurRad="50800" dist="38100" dir="2700000" algn="tl" rotWithShape="0">
                      <a:schemeClr val="bg1">
                        <a:alpha val="95000"/>
                      </a:schemeClr>
                    </a:outerShdw>
                  </a:effectLst>
                  <a:latin typeface="+mj-ea"/>
                  <a:ea typeface="+mj-ea"/>
                </a:rPr>
                <a:t>专业</a:t>
              </a:r>
            </a:p>
          </p:txBody>
        </p:sp>
      </p:grpSp>
      <p:grpSp>
        <p:nvGrpSpPr>
          <p:cNvPr id="48" name="组合 47"/>
          <p:cNvGrpSpPr/>
          <p:nvPr/>
        </p:nvGrpSpPr>
        <p:grpSpPr>
          <a:xfrm>
            <a:off x="6662057" y="918042"/>
            <a:ext cx="2183437" cy="823475"/>
            <a:chOff x="6662057" y="918042"/>
            <a:chExt cx="2183437" cy="823475"/>
          </a:xfrm>
        </p:grpSpPr>
        <p:sp>
          <p:nvSpPr>
            <p:cNvPr id="49" name="矩形 48"/>
            <p:cNvSpPr/>
            <p:nvPr/>
          </p:nvSpPr>
          <p:spPr>
            <a:xfrm>
              <a:off x="7195458" y="1402963"/>
              <a:ext cx="1650036" cy="338554"/>
            </a:xfrm>
            <a:prstGeom prst="rect">
              <a:avLst/>
            </a:prstGeom>
          </p:spPr>
          <p:txBody>
            <a:bodyPr wrap="square">
              <a:spAutoFit/>
            </a:bodyPr>
            <a:lstStyle/>
            <a:p>
              <a:pPr algn="r"/>
              <a:r>
                <a:rPr lang="en-US" altLang="zh-CN" sz="1600" dirty="0">
                  <a:effectLst>
                    <a:outerShdw blurRad="50800" dist="38100" dir="2700000" algn="tl" rotWithShape="0">
                      <a:schemeClr val="bg1">
                        <a:alpha val="95000"/>
                      </a:schemeClr>
                    </a:outerShdw>
                  </a:effectLst>
                  <a:ea typeface="+mj-ea"/>
                </a:rPr>
                <a:t>concentration</a:t>
              </a:r>
            </a:p>
          </p:txBody>
        </p:sp>
        <p:sp>
          <p:nvSpPr>
            <p:cNvPr id="50" name="矩形 49"/>
            <p:cNvSpPr/>
            <p:nvPr/>
          </p:nvSpPr>
          <p:spPr>
            <a:xfrm>
              <a:off x="6662057" y="918042"/>
              <a:ext cx="2175299" cy="646331"/>
            </a:xfrm>
            <a:prstGeom prst="rect">
              <a:avLst/>
            </a:prstGeom>
          </p:spPr>
          <p:txBody>
            <a:bodyPr wrap="square">
              <a:spAutoFit/>
            </a:bodyPr>
            <a:lstStyle/>
            <a:p>
              <a:pPr algn="r"/>
              <a:r>
                <a:rPr lang="zh-CN" altLang="en-US" sz="3600" b="1" dirty="0">
                  <a:solidFill>
                    <a:srgbClr val="E60012"/>
                  </a:solidFill>
                  <a:effectLst>
                    <a:outerShdw blurRad="50800" dist="38100" dir="2700000" algn="tl" rotWithShape="0">
                      <a:schemeClr val="bg1">
                        <a:alpha val="95000"/>
                      </a:schemeClr>
                    </a:outerShdw>
                  </a:effectLst>
                  <a:latin typeface="+mj-ea"/>
                  <a:ea typeface="+mj-ea"/>
                </a:rPr>
                <a:t>专注</a:t>
              </a:r>
            </a:p>
          </p:txBody>
        </p:sp>
      </p:grpSp>
      <p:grpSp>
        <p:nvGrpSpPr>
          <p:cNvPr id="51" name="组合 50"/>
          <p:cNvGrpSpPr/>
          <p:nvPr/>
        </p:nvGrpSpPr>
        <p:grpSpPr>
          <a:xfrm>
            <a:off x="6662057" y="918042"/>
            <a:ext cx="2183437" cy="823475"/>
            <a:chOff x="6662057" y="918042"/>
            <a:chExt cx="2183437" cy="823475"/>
          </a:xfrm>
        </p:grpSpPr>
        <p:sp>
          <p:nvSpPr>
            <p:cNvPr id="52" name="矩形 51"/>
            <p:cNvSpPr/>
            <p:nvPr/>
          </p:nvSpPr>
          <p:spPr>
            <a:xfrm>
              <a:off x="7195458" y="1402963"/>
              <a:ext cx="1650036" cy="338554"/>
            </a:xfrm>
            <a:prstGeom prst="rect">
              <a:avLst/>
            </a:prstGeom>
          </p:spPr>
          <p:txBody>
            <a:bodyPr wrap="square">
              <a:spAutoFit/>
            </a:bodyPr>
            <a:lstStyle/>
            <a:p>
              <a:pPr algn="r"/>
              <a:r>
                <a:rPr lang="en-US" altLang="zh-CN" sz="1600" dirty="0">
                  <a:effectLst>
                    <a:outerShdw blurRad="50800" dist="38100" dir="2700000" algn="tl" rotWithShape="0">
                      <a:schemeClr val="bg1">
                        <a:alpha val="95000"/>
                      </a:schemeClr>
                    </a:outerShdw>
                  </a:effectLst>
                  <a:ea typeface="+mj-ea"/>
                </a:rPr>
                <a:t>absorption</a:t>
              </a:r>
            </a:p>
          </p:txBody>
        </p:sp>
        <p:sp>
          <p:nvSpPr>
            <p:cNvPr id="53" name="矩形 52"/>
            <p:cNvSpPr/>
            <p:nvPr/>
          </p:nvSpPr>
          <p:spPr>
            <a:xfrm>
              <a:off x="6662057" y="918042"/>
              <a:ext cx="2175299" cy="646331"/>
            </a:xfrm>
            <a:prstGeom prst="rect">
              <a:avLst/>
            </a:prstGeom>
          </p:spPr>
          <p:txBody>
            <a:bodyPr wrap="square">
              <a:spAutoFit/>
            </a:bodyPr>
            <a:lstStyle/>
            <a:p>
              <a:pPr algn="r"/>
              <a:r>
                <a:rPr lang="zh-CN" altLang="en-US" sz="3600" b="1" dirty="0">
                  <a:solidFill>
                    <a:srgbClr val="E60012"/>
                  </a:solidFill>
                  <a:effectLst>
                    <a:outerShdw blurRad="50800" dist="38100" dir="2700000" algn="tl" rotWithShape="0">
                      <a:schemeClr val="bg1">
                        <a:alpha val="95000"/>
                      </a:schemeClr>
                    </a:outerShdw>
                  </a:effectLst>
                  <a:latin typeface="+mj-ea"/>
                  <a:ea typeface="+mj-ea"/>
                </a:rPr>
                <a:t>专心</a:t>
              </a:r>
            </a:p>
          </p:txBody>
        </p:sp>
      </p:grpSp>
      <p:grpSp>
        <p:nvGrpSpPr>
          <p:cNvPr id="19" name="组合 18"/>
          <p:cNvGrpSpPr/>
          <p:nvPr/>
        </p:nvGrpSpPr>
        <p:grpSpPr>
          <a:xfrm>
            <a:off x="0" y="4610207"/>
            <a:ext cx="9040636" cy="309942"/>
            <a:chOff x="0" y="4610207"/>
            <a:chExt cx="9040636" cy="309942"/>
          </a:xfrm>
        </p:grpSpPr>
        <p:sp>
          <p:nvSpPr>
            <p:cNvPr id="20" name="矩形 19"/>
            <p:cNvSpPr/>
            <p:nvPr userDrawn="1"/>
          </p:nvSpPr>
          <p:spPr>
            <a:xfrm>
              <a:off x="0" y="4893645"/>
              <a:ext cx="7953375" cy="135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21" name="图片 20"/>
            <p:cNvPicPr>
              <a:picLocks noChangeAspect="1"/>
            </p:cNvPicPr>
            <p:nvPr userDrawn="1"/>
          </p:nvPicPr>
          <p:blipFill>
            <a:blip r:embed="rId6"/>
            <a:stretch>
              <a:fillRect/>
            </a:stretch>
          </p:blipFill>
          <p:spPr>
            <a:xfrm>
              <a:off x="7990479" y="4610207"/>
              <a:ext cx="1050157" cy="309942"/>
            </a:xfrm>
            <a:prstGeom prst="rect">
              <a:avLst/>
            </a:prstGeom>
          </p:spPr>
        </p:pic>
      </p:grpSp>
    </p:spTree>
    <p:extLst>
      <p:ext uri="{BB962C8B-B14F-4D97-AF65-F5344CB8AC3E}">
        <p14:creationId xmlns:p14="http://schemas.microsoft.com/office/powerpoint/2010/main" val="1576146613"/>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500"/>
                            </p:stCondLst>
                            <p:childTnLst>
                              <p:par>
                                <p:cTn id="13" presetID="2" presetClass="exit" presetSubtype="2" fill="hold" nodeType="afterEffect">
                                  <p:stCondLst>
                                    <p:cond delay="1500"/>
                                  </p:stCondLst>
                                  <p:childTnLst>
                                    <p:anim calcmode="lin" valueType="num">
                                      <p:cBhvr additive="base">
                                        <p:cTn id="14" dur="500"/>
                                        <p:tgtEl>
                                          <p:spTgt spid="3"/>
                                        </p:tgtEl>
                                        <p:attrNameLst>
                                          <p:attrName>ppt_x</p:attrName>
                                        </p:attrNameLst>
                                      </p:cBhvr>
                                      <p:tavLst>
                                        <p:tav tm="0">
                                          <p:val>
                                            <p:strVal val="ppt_x"/>
                                          </p:val>
                                        </p:tav>
                                        <p:tav tm="100000">
                                          <p:val>
                                            <p:strVal val="1+ppt_w/2"/>
                                          </p:val>
                                        </p:tav>
                                      </p:tavLst>
                                    </p:anim>
                                    <p:anim calcmode="lin" valueType="num">
                                      <p:cBhvr additive="base">
                                        <p:cTn id="15" dur="500"/>
                                        <p:tgtEl>
                                          <p:spTgt spid="3"/>
                                        </p:tgtEl>
                                        <p:attrNameLst>
                                          <p:attrName>ppt_y</p:attrName>
                                        </p:attrNameLst>
                                      </p:cBhvr>
                                      <p:tavLst>
                                        <p:tav tm="0">
                                          <p:val>
                                            <p:strVal val="ppt_y"/>
                                          </p:val>
                                        </p:tav>
                                        <p:tav tm="100000">
                                          <p:val>
                                            <p:strVal val="ppt_y"/>
                                          </p:val>
                                        </p:tav>
                                      </p:tavLst>
                                    </p:anim>
                                    <p:set>
                                      <p:cBhvr>
                                        <p:cTn id="16" dur="1" fill="hold">
                                          <p:stCondLst>
                                            <p:cond delay="499"/>
                                          </p:stCondLst>
                                        </p:cTn>
                                        <p:tgtEl>
                                          <p:spTgt spid="3"/>
                                        </p:tgtEl>
                                        <p:attrNameLst>
                                          <p:attrName>style.visibility</p:attrName>
                                        </p:attrNameLst>
                                      </p:cBhvr>
                                      <p:to>
                                        <p:strVal val="hidden"/>
                                      </p:to>
                                    </p:set>
                                  </p:childTnLst>
                                </p:cTn>
                              </p:par>
                              <p:par>
                                <p:cTn id="17" presetID="2" presetClass="entr" presetSubtype="8" fill="hold" nodeType="withEffect">
                                  <p:stCondLst>
                                    <p:cond delay="150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0-#ppt_w/2"/>
                                          </p:val>
                                        </p:tav>
                                        <p:tav tm="100000">
                                          <p:val>
                                            <p:strVal val="#ppt_x"/>
                                          </p:val>
                                        </p:tav>
                                      </p:tavLst>
                                    </p:anim>
                                    <p:anim calcmode="lin" valueType="num">
                                      <p:cBhvr additive="base">
                                        <p:cTn id="20" dur="500" fill="hold"/>
                                        <p:tgtEl>
                                          <p:spTgt spid="48"/>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150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par>
                          <p:cTn id="24" fill="hold">
                            <p:stCondLst>
                              <p:cond delay="2500"/>
                            </p:stCondLst>
                            <p:childTnLst>
                              <p:par>
                                <p:cTn id="25" presetID="2" presetClass="exit" presetSubtype="2" fill="hold" nodeType="afterEffect">
                                  <p:stCondLst>
                                    <p:cond delay="1500"/>
                                  </p:stCondLst>
                                  <p:childTnLst>
                                    <p:anim calcmode="lin" valueType="num">
                                      <p:cBhvr additive="base">
                                        <p:cTn id="26" dur="500"/>
                                        <p:tgtEl>
                                          <p:spTgt spid="48"/>
                                        </p:tgtEl>
                                        <p:attrNameLst>
                                          <p:attrName>ppt_x</p:attrName>
                                        </p:attrNameLst>
                                      </p:cBhvr>
                                      <p:tavLst>
                                        <p:tav tm="0">
                                          <p:val>
                                            <p:strVal val="ppt_x"/>
                                          </p:val>
                                        </p:tav>
                                        <p:tav tm="100000">
                                          <p:val>
                                            <p:strVal val="1+ppt_w/2"/>
                                          </p:val>
                                        </p:tav>
                                      </p:tavLst>
                                    </p:anim>
                                    <p:anim calcmode="lin" valueType="num">
                                      <p:cBhvr additive="base">
                                        <p:cTn id="27" dur="500"/>
                                        <p:tgtEl>
                                          <p:spTgt spid="48"/>
                                        </p:tgtEl>
                                        <p:attrNameLst>
                                          <p:attrName>ppt_y</p:attrName>
                                        </p:attrNameLst>
                                      </p:cBhvr>
                                      <p:tavLst>
                                        <p:tav tm="0">
                                          <p:val>
                                            <p:strVal val="ppt_y"/>
                                          </p:val>
                                        </p:tav>
                                        <p:tav tm="100000">
                                          <p:val>
                                            <p:strVal val="ppt_y"/>
                                          </p:val>
                                        </p:tav>
                                      </p:tavLst>
                                    </p:anim>
                                    <p:set>
                                      <p:cBhvr>
                                        <p:cTn id="28" dur="1" fill="hold">
                                          <p:stCondLst>
                                            <p:cond delay="499"/>
                                          </p:stCondLst>
                                        </p:cTn>
                                        <p:tgtEl>
                                          <p:spTgt spid="48"/>
                                        </p:tgtEl>
                                        <p:attrNameLst>
                                          <p:attrName>style.visibility</p:attrName>
                                        </p:attrNameLst>
                                      </p:cBhvr>
                                      <p:to>
                                        <p:strVal val="hidden"/>
                                      </p:to>
                                    </p:set>
                                  </p:childTnLst>
                                </p:cTn>
                              </p:par>
                              <p:par>
                                <p:cTn id="29" presetID="2" presetClass="entr" presetSubtype="8" fill="hold" nodeType="withEffect">
                                  <p:stCondLst>
                                    <p:cond delay="150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0-#ppt_w/2"/>
                                          </p:val>
                                        </p:tav>
                                        <p:tav tm="100000">
                                          <p:val>
                                            <p:strVal val="#ppt_x"/>
                                          </p:val>
                                        </p:tav>
                                      </p:tavLst>
                                    </p:anim>
                                    <p:anim calcmode="lin" valueType="num">
                                      <p:cBhvr additive="base">
                                        <p:cTn id="32" dur="500" fill="hold"/>
                                        <p:tgtEl>
                                          <p:spTgt spid="51"/>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150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45592" y="1240380"/>
            <a:ext cx="8379393" cy="3312570"/>
          </a:xfrm>
          <a:prstGeom prst="rect">
            <a:avLst/>
          </a:prstGeom>
        </p:spPr>
      </p:pic>
      <p:sp>
        <p:nvSpPr>
          <p:cNvPr id="40" name="任意多边形 39"/>
          <p:cNvSpPr/>
          <p:nvPr/>
        </p:nvSpPr>
        <p:spPr>
          <a:xfrm>
            <a:off x="4231903" y="1899285"/>
            <a:ext cx="2781078" cy="530130"/>
          </a:xfrm>
          <a:custGeom>
            <a:avLst/>
            <a:gdLst>
              <a:gd name="connsiteX0" fmla="*/ 3971365 w 3971365"/>
              <a:gd name="connsiteY0" fmla="*/ 1101317 h 1101317"/>
              <a:gd name="connsiteX1" fmla="*/ 2008094 w 3971365"/>
              <a:gd name="connsiteY1" fmla="*/ 43481 h 1101317"/>
              <a:gd name="connsiteX2" fmla="*/ 0 w 3971365"/>
              <a:gd name="connsiteY2" fmla="*/ 303458 h 1101317"/>
              <a:gd name="connsiteX0" fmla="*/ 3971365 w 3971365"/>
              <a:gd name="connsiteY0" fmla="*/ 1101317 h 1101317"/>
              <a:gd name="connsiteX1" fmla="*/ 2198594 w 3971365"/>
              <a:gd name="connsiteY1" fmla="*/ 43481 h 1101317"/>
              <a:gd name="connsiteX2" fmla="*/ 0 w 3971365"/>
              <a:gd name="connsiteY2" fmla="*/ 303458 h 1101317"/>
              <a:gd name="connsiteX0" fmla="*/ 3971365 w 3971365"/>
              <a:gd name="connsiteY0" fmla="*/ 1053089 h 1053089"/>
              <a:gd name="connsiteX1" fmla="*/ 2230344 w 3971365"/>
              <a:gd name="connsiteY1" fmla="*/ 52403 h 1053089"/>
              <a:gd name="connsiteX2" fmla="*/ 0 w 3971365"/>
              <a:gd name="connsiteY2" fmla="*/ 255230 h 1053089"/>
              <a:gd name="connsiteX0" fmla="*/ 3971365 w 3971365"/>
              <a:gd name="connsiteY0" fmla="*/ 1013252 h 1013252"/>
              <a:gd name="connsiteX1" fmla="*/ 2217644 w 3971365"/>
              <a:gd name="connsiteY1" fmla="*/ 63366 h 1013252"/>
              <a:gd name="connsiteX2" fmla="*/ 0 w 3971365"/>
              <a:gd name="connsiteY2" fmla="*/ 215393 h 1013252"/>
              <a:gd name="connsiteX0" fmla="*/ 3971365 w 3971365"/>
              <a:gd name="connsiteY0" fmla="*/ 1027780 h 1027780"/>
              <a:gd name="connsiteX1" fmla="*/ 2217644 w 3971365"/>
              <a:gd name="connsiteY1" fmla="*/ 58844 h 1027780"/>
              <a:gd name="connsiteX2" fmla="*/ 0 w 3971365"/>
              <a:gd name="connsiteY2" fmla="*/ 229921 h 1027780"/>
              <a:gd name="connsiteX0" fmla="*/ 3971365 w 3971365"/>
              <a:gd name="connsiteY0" fmla="*/ 1044640 h 1044640"/>
              <a:gd name="connsiteX1" fmla="*/ 2217644 w 3971365"/>
              <a:gd name="connsiteY1" fmla="*/ 75704 h 1044640"/>
              <a:gd name="connsiteX2" fmla="*/ 0 w 3971365"/>
              <a:gd name="connsiteY2" fmla="*/ 246781 h 1044640"/>
              <a:gd name="connsiteX0" fmla="*/ 3971365 w 3971365"/>
              <a:gd name="connsiteY0" fmla="*/ 1069663 h 1069663"/>
              <a:gd name="connsiteX1" fmla="*/ 1906494 w 3971365"/>
              <a:gd name="connsiteY1" fmla="*/ 68977 h 1069663"/>
              <a:gd name="connsiteX2" fmla="*/ 0 w 3971365"/>
              <a:gd name="connsiteY2" fmla="*/ 271804 h 1069663"/>
              <a:gd name="connsiteX0" fmla="*/ 3971365 w 3971365"/>
              <a:gd name="connsiteY0" fmla="*/ 1100969 h 1100969"/>
              <a:gd name="connsiteX1" fmla="*/ 1912844 w 3971365"/>
              <a:gd name="connsiteY1" fmla="*/ 62183 h 1100969"/>
              <a:gd name="connsiteX2" fmla="*/ 0 w 3971365"/>
              <a:gd name="connsiteY2" fmla="*/ 303110 h 1100969"/>
              <a:gd name="connsiteX0" fmla="*/ 3971365 w 3971365"/>
              <a:gd name="connsiteY0" fmla="*/ 1071850 h 1071850"/>
              <a:gd name="connsiteX1" fmla="*/ 1912844 w 3971365"/>
              <a:gd name="connsiteY1" fmla="*/ 33064 h 1071850"/>
              <a:gd name="connsiteX2" fmla="*/ 0 w 3971365"/>
              <a:gd name="connsiteY2" fmla="*/ 273991 h 1071850"/>
              <a:gd name="connsiteX0" fmla="*/ 3971365 w 3971365"/>
              <a:gd name="connsiteY0" fmla="*/ 1111338 h 1111338"/>
              <a:gd name="connsiteX1" fmla="*/ 1931894 w 3971365"/>
              <a:gd name="connsiteY1" fmla="*/ 28102 h 1111338"/>
              <a:gd name="connsiteX2" fmla="*/ 0 w 3971365"/>
              <a:gd name="connsiteY2" fmla="*/ 313479 h 1111338"/>
              <a:gd name="connsiteX0" fmla="*/ 3971365 w 3971365"/>
              <a:gd name="connsiteY0" fmla="*/ 1099871 h 1099871"/>
              <a:gd name="connsiteX1" fmla="*/ 1931894 w 3971365"/>
              <a:gd name="connsiteY1" fmla="*/ 16635 h 1099871"/>
              <a:gd name="connsiteX2" fmla="*/ 0 w 3971365"/>
              <a:gd name="connsiteY2" fmla="*/ 302012 h 1099871"/>
              <a:gd name="connsiteX0" fmla="*/ 3971365 w 3971365"/>
              <a:gd name="connsiteY0" fmla="*/ 1084378 h 1084378"/>
              <a:gd name="connsiteX1" fmla="*/ 1931894 w 3971365"/>
              <a:gd name="connsiteY1" fmla="*/ 1142 h 1084378"/>
              <a:gd name="connsiteX2" fmla="*/ 0 w 3971365"/>
              <a:gd name="connsiteY2" fmla="*/ 286519 h 1084378"/>
              <a:gd name="connsiteX0" fmla="*/ 3971365 w 3971365"/>
              <a:gd name="connsiteY0" fmla="*/ 1001985 h 1001985"/>
              <a:gd name="connsiteX1" fmla="*/ 1887444 w 3971365"/>
              <a:gd name="connsiteY1" fmla="*/ 1299 h 1001985"/>
              <a:gd name="connsiteX2" fmla="*/ 0 w 3971365"/>
              <a:gd name="connsiteY2" fmla="*/ 204126 h 1001985"/>
              <a:gd name="connsiteX0" fmla="*/ 3971365 w 3971365"/>
              <a:gd name="connsiteY0" fmla="*/ 1072436 h 1072436"/>
              <a:gd name="connsiteX1" fmla="*/ 1887444 w 3971365"/>
              <a:gd name="connsiteY1" fmla="*/ 71750 h 1072436"/>
              <a:gd name="connsiteX2" fmla="*/ 0 w 3971365"/>
              <a:gd name="connsiteY2" fmla="*/ 274577 h 1072436"/>
              <a:gd name="connsiteX0" fmla="*/ 3971365 w 3971365"/>
              <a:gd name="connsiteY0" fmla="*/ 1036693 h 1036693"/>
              <a:gd name="connsiteX1" fmla="*/ 1887444 w 3971365"/>
              <a:gd name="connsiteY1" fmla="*/ 36007 h 1036693"/>
              <a:gd name="connsiteX2" fmla="*/ 0 w 3971365"/>
              <a:gd name="connsiteY2" fmla="*/ 238834 h 1036693"/>
              <a:gd name="connsiteX0" fmla="*/ 3983271 w 3983271"/>
              <a:gd name="connsiteY0" fmla="*/ 1007135 h 1007135"/>
              <a:gd name="connsiteX1" fmla="*/ 1887444 w 3983271"/>
              <a:gd name="connsiteY1" fmla="*/ 49311 h 1007135"/>
              <a:gd name="connsiteX2" fmla="*/ 0 w 3983271"/>
              <a:gd name="connsiteY2" fmla="*/ 252138 h 1007135"/>
              <a:gd name="connsiteX0" fmla="*/ 3970571 w 3970571"/>
              <a:gd name="connsiteY0" fmla="*/ 983510 h 983510"/>
              <a:gd name="connsiteX1" fmla="*/ 1874744 w 3970571"/>
              <a:gd name="connsiteY1" fmla="*/ 25686 h 983510"/>
              <a:gd name="connsiteX2" fmla="*/ 0 w 3970571"/>
              <a:gd name="connsiteY2" fmla="*/ 463463 h 983510"/>
              <a:gd name="connsiteX0" fmla="*/ 3970571 w 3970571"/>
              <a:gd name="connsiteY0" fmla="*/ 826155 h 826155"/>
              <a:gd name="connsiteX1" fmla="*/ 1976344 w 3970571"/>
              <a:gd name="connsiteY1" fmla="*/ 39781 h 826155"/>
              <a:gd name="connsiteX2" fmla="*/ 0 w 3970571"/>
              <a:gd name="connsiteY2" fmla="*/ 306108 h 826155"/>
              <a:gd name="connsiteX0" fmla="*/ 3970571 w 3970571"/>
              <a:gd name="connsiteY0" fmla="*/ 818594 h 818594"/>
              <a:gd name="connsiteX1" fmla="*/ 1976344 w 3970571"/>
              <a:gd name="connsiteY1" fmla="*/ 32220 h 818594"/>
              <a:gd name="connsiteX2" fmla="*/ 0 w 3970571"/>
              <a:gd name="connsiteY2" fmla="*/ 298547 h 818594"/>
              <a:gd name="connsiteX0" fmla="*/ 3970571 w 3970571"/>
              <a:gd name="connsiteY0" fmla="*/ 818594 h 818594"/>
              <a:gd name="connsiteX1" fmla="*/ 1976344 w 3970571"/>
              <a:gd name="connsiteY1" fmla="*/ 32220 h 818594"/>
              <a:gd name="connsiteX2" fmla="*/ 0 w 3970571"/>
              <a:gd name="connsiteY2" fmla="*/ 298547 h 818594"/>
              <a:gd name="connsiteX0" fmla="*/ 3708104 w 3708104"/>
              <a:gd name="connsiteY0" fmla="*/ 649261 h 649261"/>
              <a:gd name="connsiteX1" fmla="*/ 1976344 w 3708104"/>
              <a:gd name="connsiteY1" fmla="*/ 32220 h 649261"/>
              <a:gd name="connsiteX2" fmla="*/ 0 w 3708104"/>
              <a:gd name="connsiteY2" fmla="*/ 298547 h 649261"/>
              <a:gd name="connsiteX0" fmla="*/ 3708104 w 3708104"/>
              <a:gd name="connsiteY0" fmla="*/ 706841 h 706841"/>
              <a:gd name="connsiteX1" fmla="*/ 2077944 w 3708104"/>
              <a:gd name="connsiteY1" fmla="*/ 26300 h 706841"/>
              <a:gd name="connsiteX2" fmla="*/ 0 w 3708104"/>
              <a:gd name="connsiteY2" fmla="*/ 356127 h 706841"/>
            </a:gdLst>
            <a:ahLst/>
            <a:cxnLst>
              <a:cxn ang="0">
                <a:pos x="connsiteX0" y="connsiteY0"/>
              </a:cxn>
              <a:cxn ang="0">
                <a:pos x="connsiteX1" y="connsiteY1"/>
              </a:cxn>
              <a:cxn ang="0">
                <a:pos x="connsiteX2" y="connsiteY2"/>
              </a:cxn>
            </a:cxnLst>
            <a:rect l="l" t="t" r="r" b="b"/>
            <a:pathLst>
              <a:path w="3708104" h="706841">
                <a:moveTo>
                  <a:pt x="3708104" y="706841"/>
                </a:moveTo>
                <a:cubicBezTo>
                  <a:pt x="3057415" y="244411"/>
                  <a:pt x="2760872" y="126733"/>
                  <a:pt x="2077944" y="26300"/>
                </a:cubicBezTo>
                <a:cubicBezTo>
                  <a:pt x="1293416" y="-80482"/>
                  <a:pt x="673100" y="159650"/>
                  <a:pt x="0" y="356127"/>
                </a:cubicBezTo>
              </a:path>
            </a:pathLst>
          </a:custGeom>
          <a:noFill/>
          <a:ln w="635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任意多边形 45"/>
          <p:cNvSpPr/>
          <p:nvPr/>
        </p:nvSpPr>
        <p:spPr>
          <a:xfrm rot="18167740" flipH="1">
            <a:off x="6621261" y="2751428"/>
            <a:ext cx="417812" cy="122772"/>
          </a:xfrm>
          <a:custGeom>
            <a:avLst/>
            <a:gdLst>
              <a:gd name="connsiteX0" fmla="*/ 3971365 w 3971365"/>
              <a:gd name="connsiteY0" fmla="*/ 1101317 h 1101317"/>
              <a:gd name="connsiteX1" fmla="*/ 2008094 w 3971365"/>
              <a:gd name="connsiteY1" fmla="*/ 43481 h 1101317"/>
              <a:gd name="connsiteX2" fmla="*/ 0 w 3971365"/>
              <a:gd name="connsiteY2" fmla="*/ 303458 h 1101317"/>
              <a:gd name="connsiteX0" fmla="*/ 3971365 w 3971365"/>
              <a:gd name="connsiteY0" fmla="*/ 1101317 h 1101317"/>
              <a:gd name="connsiteX1" fmla="*/ 2198594 w 3971365"/>
              <a:gd name="connsiteY1" fmla="*/ 43481 h 1101317"/>
              <a:gd name="connsiteX2" fmla="*/ 0 w 3971365"/>
              <a:gd name="connsiteY2" fmla="*/ 303458 h 1101317"/>
              <a:gd name="connsiteX0" fmla="*/ 3971365 w 3971365"/>
              <a:gd name="connsiteY0" fmla="*/ 1053089 h 1053089"/>
              <a:gd name="connsiteX1" fmla="*/ 2230344 w 3971365"/>
              <a:gd name="connsiteY1" fmla="*/ 52403 h 1053089"/>
              <a:gd name="connsiteX2" fmla="*/ 0 w 3971365"/>
              <a:gd name="connsiteY2" fmla="*/ 255230 h 1053089"/>
              <a:gd name="connsiteX0" fmla="*/ 3971365 w 3971365"/>
              <a:gd name="connsiteY0" fmla="*/ 1013252 h 1013252"/>
              <a:gd name="connsiteX1" fmla="*/ 2217644 w 3971365"/>
              <a:gd name="connsiteY1" fmla="*/ 63366 h 1013252"/>
              <a:gd name="connsiteX2" fmla="*/ 0 w 3971365"/>
              <a:gd name="connsiteY2" fmla="*/ 215393 h 1013252"/>
              <a:gd name="connsiteX0" fmla="*/ 3971365 w 3971365"/>
              <a:gd name="connsiteY0" fmla="*/ 1027780 h 1027780"/>
              <a:gd name="connsiteX1" fmla="*/ 2217644 w 3971365"/>
              <a:gd name="connsiteY1" fmla="*/ 58844 h 1027780"/>
              <a:gd name="connsiteX2" fmla="*/ 0 w 3971365"/>
              <a:gd name="connsiteY2" fmla="*/ 229921 h 1027780"/>
              <a:gd name="connsiteX0" fmla="*/ 3971365 w 3971365"/>
              <a:gd name="connsiteY0" fmla="*/ 1044640 h 1044640"/>
              <a:gd name="connsiteX1" fmla="*/ 2217644 w 3971365"/>
              <a:gd name="connsiteY1" fmla="*/ 75704 h 1044640"/>
              <a:gd name="connsiteX2" fmla="*/ 0 w 3971365"/>
              <a:gd name="connsiteY2" fmla="*/ 246781 h 1044640"/>
              <a:gd name="connsiteX0" fmla="*/ 3971365 w 3971365"/>
              <a:gd name="connsiteY0" fmla="*/ 1069663 h 1069663"/>
              <a:gd name="connsiteX1" fmla="*/ 1906494 w 3971365"/>
              <a:gd name="connsiteY1" fmla="*/ 68977 h 1069663"/>
              <a:gd name="connsiteX2" fmla="*/ 0 w 3971365"/>
              <a:gd name="connsiteY2" fmla="*/ 271804 h 1069663"/>
              <a:gd name="connsiteX0" fmla="*/ 3971365 w 3971365"/>
              <a:gd name="connsiteY0" fmla="*/ 1100969 h 1100969"/>
              <a:gd name="connsiteX1" fmla="*/ 1912844 w 3971365"/>
              <a:gd name="connsiteY1" fmla="*/ 62183 h 1100969"/>
              <a:gd name="connsiteX2" fmla="*/ 0 w 3971365"/>
              <a:gd name="connsiteY2" fmla="*/ 303110 h 1100969"/>
              <a:gd name="connsiteX0" fmla="*/ 3971365 w 3971365"/>
              <a:gd name="connsiteY0" fmla="*/ 1071850 h 1071850"/>
              <a:gd name="connsiteX1" fmla="*/ 1912844 w 3971365"/>
              <a:gd name="connsiteY1" fmla="*/ 33064 h 1071850"/>
              <a:gd name="connsiteX2" fmla="*/ 0 w 3971365"/>
              <a:gd name="connsiteY2" fmla="*/ 273991 h 1071850"/>
              <a:gd name="connsiteX0" fmla="*/ 3971365 w 3971365"/>
              <a:gd name="connsiteY0" fmla="*/ 1111338 h 1111338"/>
              <a:gd name="connsiteX1" fmla="*/ 1931894 w 3971365"/>
              <a:gd name="connsiteY1" fmla="*/ 28102 h 1111338"/>
              <a:gd name="connsiteX2" fmla="*/ 0 w 3971365"/>
              <a:gd name="connsiteY2" fmla="*/ 313479 h 1111338"/>
              <a:gd name="connsiteX0" fmla="*/ 3971365 w 3971365"/>
              <a:gd name="connsiteY0" fmla="*/ 1099871 h 1099871"/>
              <a:gd name="connsiteX1" fmla="*/ 1931894 w 3971365"/>
              <a:gd name="connsiteY1" fmla="*/ 16635 h 1099871"/>
              <a:gd name="connsiteX2" fmla="*/ 0 w 3971365"/>
              <a:gd name="connsiteY2" fmla="*/ 302012 h 1099871"/>
              <a:gd name="connsiteX0" fmla="*/ 3971365 w 3971365"/>
              <a:gd name="connsiteY0" fmla="*/ 1084378 h 1084378"/>
              <a:gd name="connsiteX1" fmla="*/ 1931894 w 3971365"/>
              <a:gd name="connsiteY1" fmla="*/ 1142 h 1084378"/>
              <a:gd name="connsiteX2" fmla="*/ 0 w 3971365"/>
              <a:gd name="connsiteY2" fmla="*/ 286519 h 1084378"/>
              <a:gd name="connsiteX0" fmla="*/ 3971365 w 3971365"/>
              <a:gd name="connsiteY0" fmla="*/ 1001985 h 1001985"/>
              <a:gd name="connsiteX1" fmla="*/ 1887444 w 3971365"/>
              <a:gd name="connsiteY1" fmla="*/ 1299 h 1001985"/>
              <a:gd name="connsiteX2" fmla="*/ 0 w 3971365"/>
              <a:gd name="connsiteY2" fmla="*/ 204126 h 1001985"/>
              <a:gd name="connsiteX0" fmla="*/ 3971365 w 3971365"/>
              <a:gd name="connsiteY0" fmla="*/ 1072436 h 1072436"/>
              <a:gd name="connsiteX1" fmla="*/ 1887444 w 3971365"/>
              <a:gd name="connsiteY1" fmla="*/ 71750 h 1072436"/>
              <a:gd name="connsiteX2" fmla="*/ 0 w 3971365"/>
              <a:gd name="connsiteY2" fmla="*/ 274577 h 1072436"/>
              <a:gd name="connsiteX0" fmla="*/ 3971365 w 3971365"/>
              <a:gd name="connsiteY0" fmla="*/ 1036693 h 1036693"/>
              <a:gd name="connsiteX1" fmla="*/ 1887444 w 3971365"/>
              <a:gd name="connsiteY1" fmla="*/ 36007 h 1036693"/>
              <a:gd name="connsiteX2" fmla="*/ 0 w 3971365"/>
              <a:gd name="connsiteY2" fmla="*/ 238834 h 1036693"/>
              <a:gd name="connsiteX0" fmla="*/ 5089798 w 5089797"/>
              <a:gd name="connsiteY0" fmla="*/ 1550291 h 1550288"/>
              <a:gd name="connsiteX1" fmla="*/ 1887444 w 5089797"/>
              <a:gd name="connsiteY1" fmla="*/ 36007 h 1550288"/>
              <a:gd name="connsiteX2" fmla="*/ 0 w 5089797"/>
              <a:gd name="connsiteY2" fmla="*/ 238834 h 1550288"/>
              <a:gd name="connsiteX0" fmla="*/ 5089798 w 5089797"/>
              <a:gd name="connsiteY0" fmla="*/ 1495618 h 1495615"/>
              <a:gd name="connsiteX1" fmla="*/ 2532262 w 5089797"/>
              <a:gd name="connsiteY1" fmla="*/ 51727 h 1495615"/>
              <a:gd name="connsiteX2" fmla="*/ 0 w 5089797"/>
              <a:gd name="connsiteY2" fmla="*/ 184161 h 1495615"/>
            </a:gdLst>
            <a:ahLst/>
            <a:cxnLst>
              <a:cxn ang="0">
                <a:pos x="connsiteX0" y="connsiteY0"/>
              </a:cxn>
              <a:cxn ang="0">
                <a:pos x="connsiteX1" y="connsiteY1"/>
              </a:cxn>
              <a:cxn ang="0">
                <a:pos x="connsiteX2" y="connsiteY2"/>
              </a:cxn>
            </a:cxnLst>
            <a:rect l="l" t="t" r="r" b="b"/>
            <a:pathLst>
              <a:path w="5089797" h="1495615">
                <a:moveTo>
                  <a:pt x="5089798" y="1495618"/>
                </a:moveTo>
                <a:cubicBezTo>
                  <a:pt x="4439109" y="1033188"/>
                  <a:pt x="3441806" y="146603"/>
                  <a:pt x="2532262" y="51727"/>
                </a:cubicBezTo>
                <a:cubicBezTo>
                  <a:pt x="1622718" y="-43149"/>
                  <a:pt x="673100" y="-12316"/>
                  <a:pt x="0" y="184161"/>
                </a:cubicBezTo>
              </a:path>
            </a:pathLst>
          </a:custGeom>
          <a:noFill/>
          <a:ln w="635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任意多边形 46"/>
          <p:cNvSpPr/>
          <p:nvPr/>
        </p:nvSpPr>
        <p:spPr>
          <a:xfrm rot="19782539" flipH="1">
            <a:off x="7123893" y="2287360"/>
            <a:ext cx="336244" cy="194933"/>
          </a:xfrm>
          <a:custGeom>
            <a:avLst/>
            <a:gdLst>
              <a:gd name="connsiteX0" fmla="*/ 3971365 w 3971365"/>
              <a:gd name="connsiteY0" fmla="*/ 1101317 h 1101317"/>
              <a:gd name="connsiteX1" fmla="*/ 2008094 w 3971365"/>
              <a:gd name="connsiteY1" fmla="*/ 43481 h 1101317"/>
              <a:gd name="connsiteX2" fmla="*/ 0 w 3971365"/>
              <a:gd name="connsiteY2" fmla="*/ 303458 h 1101317"/>
              <a:gd name="connsiteX0" fmla="*/ 3971365 w 3971365"/>
              <a:gd name="connsiteY0" fmla="*/ 1101317 h 1101317"/>
              <a:gd name="connsiteX1" fmla="*/ 2198594 w 3971365"/>
              <a:gd name="connsiteY1" fmla="*/ 43481 h 1101317"/>
              <a:gd name="connsiteX2" fmla="*/ 0 w 3971365"/>
              <a:gd name="connsiteY2" fmla="*/ 303458 h 1101317"/>
              <a:gd name="connsiteX0" fmla="*/ 3971365 w 3971365"/>
              <a:gd name="connsiteY0" fmla="*/ 1053089 h 1053089"/>
              <a:gd name="connsiteX1" fmla="*/ 2230344 w 3971365"/>
              <a:gd name="connsiteY1" fmla="*/ 52403 h 1053089"/>
              <a:gd name="connsiteX2" fmla="*/ 0 w 3971365"/>
              <a:gd name="connsiteY2" fmla="*/ 255230 h 1053089"/>
              <a:gd name="connsiteX0" fmla="*/ 3971365 w 3971365"/>
              <a:gd name="connsiteY0" fmla="*/ 1013252 h 1013252"/>
              <a:gd name="connsiteX1" fmla="*/ 2217644 w 3971365"/>
              <a:gd name="connsiteY1" fmla="*/ 63366 h 1013252"/>
              <a:gd name="connsiteX2" fmla="*/ 0 w 3971365"/>
              <a:gd name="connsiteY2" fmla="*/ 215393 h 1013252"/>
              <a:gd name="connsiteX0" fmla="*/ 3971365 w 3971365"/>
              <a:gd name="connsiteY0" fmla="*/ 1027780 h 1027780"/>
              <a:gd name="connsiteX1" fmla="*/ 2217644 w 3971365"/>
              <a:gd name="connsiteY1" fmla="*/ 58844 h 1027780"/>
              <a:gd name="connsiteX2" fmla="*/ 0 w 3971365"/>
              <a:gd name="connsiteY2" fmla="*/ 229921 h 1027780"/>
              <a:gd name="connsiteX0" fmla="*/ 3971365 w 3971365"/>
              <a:gd name="connsiteY0" fmla="*/ 1044640 h 1044640"/>
              <a:gd name="connsiteX1" fmla="*/ 2217644 w 3971365"/>
              <a:gd name="connsiteY1" fmla="*/ 75704 h 1044640"/>
              <a:gd name="connsiteX2" fmla="*/ 0 w 3971365"/>
              <a:gd name="connsiteY2" fmla="*/ 246781 h 1044640"/>
              <a:gd name="connsiteX0" fmla="*/ 3971365 w 3971365"/>
              <a:gd name="connsiteY0" fmla="*/ 1069663 h 1069663"/>
              <a:gd name="connsiteX1" fmla="*/ 1906494 w 3971365"/>
              <a:gd name="connsiteY1" fmla="*/ 68977 h 1069663"/>
              <a:gd name="connsiteX2" fmla="*/ 0 w 3971365"/>
              <a:gd name="connsiteY2" fmla="*/ 271804 h 1069663"/>
              <a:gd name="connsiteX0" fmla="*/ 3971365 w 3971365"/>
              <a:gd name="connsiteY0" fmla="*/ 1100969 h 1100969"/>
              <a:gd name="connsiteX1" fmla="*/ 1912844 w 3971365"/>
              <a:gd name="connsiteY1" fmla="*/ 62183 h 1100969"/>
              <a:gd name="connsiteX2" fmla="*/ 0 w 3971365"/>
              <a:gd name="connsiteY2" fmla="*/ 303110 h 1100969"/>
              <a:gd name="connsiteX0" fmla="*/ 3971365 w 3971365"/>
              <a:gd name="connsiteY0" fmla="*/ 1071850 h 1071850"/>
              <a:gd name="connsiteX1" fmla="*/ 1912844 w 3971365"/>
              <a:gd name="connsiteY1" fmla="*/ 33064 h 1071850"/>
              <a:gd name="connsiteX2" fmla="*/ 0 w 3971365"/>
              <a:gd name="connsiteY2" fmla="*/ 273991 h 1071850"/>
              <a:gd name="connsiteX0" fmla="*/ 3971365 w 3971365"/>
              <a:gd name="connsiteY0" fmla="*/ 1111338 h 1111338"/>
              <a:gd name="connsiteX1" fmla="*/ 1931894 w 3971365"/>
              <a:gd name="connsiteY1" fmla="*/ 28102 h 1111338"/>
              <a:gd name="connsiteX2" fmla="*/ 0 w 3971365"/>
              <a:gd name="connsiteY2" fmla="*/ 313479 h 1111338"/>
              <a:gd name="connsiteX0" fmla="*/ 3971365 w 3971365"/>
              <a:gd name="connsiteY0" fmla="*/ 1099871 h 1099871"/>
              <a:gd name="connsiteX1" fmla="*/ 1931894 w 3971365"/>
              <a:gd name="connsiteY1" fmla="*/ 16635 h 1099871"/>
              <a:gd name="connsiteX2" fmla="*/ 0 w 3971365"/>
              <a:gd name="connsiteY2" fmla="*/ 302012 h 1099871"/>
              <a:gd name="connsiteX0" fmla="*/ 3971365 w 3971365"/>
              <a:gd name="connsiteY0" fmla="*/ 1084378 h 1084378"/>
              <a:gd name="connsiteX1" fmla="*/ 1931894 w 3971365"/>
              <a:gd name="connsiteY1" fmla="*/ 1142 h 1084378"/>
              <a:gd name="connsiteX2" fmla="*/ 0 w 3971365"/>
              <a:gd name="connsiteY2" fmla="*/ 286519 h 1084378"/>
              <a:gd name="connsiteX0" fmla="*/ 3971365 w 3971365"/>
              <a:gd name="connsiteY0" fmla="*/ 1001985 h 1001985"/>
              <a:gd name="connsiteX1" fmla="*/ 1887444 w 3971365"/>
              <a:gd name="connsiteY1" fmla="*/ 1299 h 1001985"/>
              <a:gd name="connsiteX2" fmla="*/ 0 w 3971365"/>
              <a:gd name="connsiteY2" fmla="*/ 204126 h 1001985"/>
              <a:gd name="connsiteX0" fmla="*/ 3971365 w 3971365"/>
              <a:gd name="connsiteY0" fmla="*/ 1072436 h 1072436"/>
              <a:gd name="connsiteX1" fmla="*/ 1887444 w 3971365"/>
              <a:gd name="connsiteY1" fmla="*/ 71750 h 1072436"/>
              <a:gd name="connsiteX2" fmla="*/ 0 w 3971365"/>
              <a:gd name="connsiteY2" fmla="*/ 274577 h 1072436"/>
              <a:gd name="connsiteX0" fmla="*/ 3971365 w 3971365"/>
              <a:gd name="connsiteY0" fmla="*/ 1036693 h 1036693"/>
              <a:gd name="connsiteX1" fmla="*/ 1887444 w 3971365"/>
              <a:gd name="connsiteY1" fmla="*/ 36007 h 1036693"/>
              <a:gd name="connsiteX2" fmla="*/ 0 w 3971365"/>
              <a:gd name="connsiteY2" fmla="*/ 238834 h 1036693"/>
              <a:gd name="connsiteX0" fmla="*/ 5996415 w 5996415"/>
              <a:gd name="connsiteY0" fmla="*/ 3310376 h 3310376"/>
              <a:gd name="connsiteX1" fmla="*/ 3912494 w 5996415"/>
              <a:gd name="connsiteY1" fmla="*/ 2309690 h 3310376"/>
              <a:gd name="connsiteX2" fmla="*/ -7 w 5996415"/>
              <a:gd name="connsiteY2" fmla="*/ 11425 h 3310376"/>
              <a:gd name="connsiteX0" fmla="*/ 5996415 w 5996415"/>
              <a:gd name="connsiteY0" fmla="*/ 3374055 h 3374055"/>
              <a:gd name="connsiteX1" fmla="*/ 3165377 w 5996415"/>
              <a:gd name="connsiteY1" fmla="*/ 213859 h 3374055"/>
              <a:gd name="connsiteX2" fmla="*/ -7 w 5996415"/>
              <a:gd name="connsiteY2" fmla="*/ 75104 h 3374055"/>
              <a:gd name="connsiteX0" fmla="*/ 5996415 w 5996415"/>
              <a:gd name="connsiteY0" fmla="*/ 3374055 h 3374055"/>
              <a:gd name="connsiteX1" fmla="*/ 3165377 w 5996415"/>
              <a:gd name="connsiteY1" fmla="*/ 213859 h 3374055"/>
              <a:gd name="connsiteX2" fmla="*/ -7 w 5996415"/>
              <a:gd name="connsiteY2" fmla="*/ 75104 h 3374055"/>
              <a:gd name="connsiteX0" fmla="*/ 5996415 w 5996415"/>
              <a:gd name="connsiteY0" fmla="*/ 3539526 h 3539526"/>
              <a:gd name="connsiteX1" fmla="*/ 3165377 w 5996415"/>
              <a:gd name="connsiteY1" fmla="*/ 379330 h 3539526"/>
              <a:gd name="connsiteX2" fmla="*/ -7 w 5996415"/>
              <a:gd name="connsiteY2" fmla="*/ 240575 h 3539526"/>
            </a:gdLst>
            <a:ahLst/>
            <a:cxnLst>
              <a:cxn ang="0">
                <a:pos x="connsiteX0" y="connsiteY0"/>
              </a:cxn>
              <a:cxn ang="0">
                <a:pos x="connsiteX1" y="connsiteY1"/>
              </a:cxn>
              <a:cxn ang="0">
                <a:pos x="connsiteX2" y="connsiteY2"/>
              </a:cxn>
            </a:cxnLst>
            <a:rect l="l" t="t" r="r" b="b"/>
            <a:pathLst>
              <a:path w="5996415" h="3539526">
                <a:moveTo>
                  <a:pt x="5996415" y="3539526"/>
                </a:moveTo>
                <a:cubicBezTo>
                  <a:pt x="5345726" y="3077096"/>
                  <a:pt x="5175677" y="1021319"/>
                  <a:pt x="3165377" y="379330"/>
                </a:cubicBezTo>
                <a:cubicBezTo>
                  <a:pt x="1460764" y="-244155"/>
                  <a:pt x="673093" y="44098"/>
                  <a:pt x="-7" y="240575"/>
                </a:cubicBezTo>
              </a:path>
            </a:pathLst>
          </a:custGeom>
          <a:noFill/>
          <a:ln w="635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任意多边形 47"/>
          <p:cNvSpPr/>
          <p:nvPr/>
        </p:nvSpPr>
        <p:spPr>
          <a:xfrm rot="20946105" flipH="1">
            <a:off x="7186070" y="2390765"/>
            <a:ext cx="908008" cy="121344"/>
          </a:xfrm>
          <a:custGeom>
            <a:avLst/>
            <a:gdLst>
              <a:gd name="connsiteX0" fmla="*/ 3971365 w 3971365"/>
              <a:gd name="connsiteY0" fmla="*/ 1101317 h 1101317"/>
              <a:gd name="connsiteX1" fmla="*/ 2008094 w 3971365"/>
              <a:gd name="connsiteY1" fmla="*/ 43481 h 1101317"/>
              <a:gd name="connsiteX2" fmla="*/ 0 w 3971365"/>
              <a:gd name="connsiteY2" fmla="*/ 303458 h 1101317"/>
              <a:gd name="connsiteX0" fmla="*/ 3971365 w 3971365"/>
              <a:gd name="connsiteY0" fmla="*/ 1101317 h 1101317"/>
              <a:gd name="connsiteX1" fmla="*/ 2198594 w 3971365"/>
              <a:gd name="connsiteY1" fmla="*/ 43481 h 1101317"/>
              <a:gd name="connsiteX2" fmla="*/ 0 w 3971365"/>
              <a:gd name="connsiteY2" fmla="*/ 303458 h 1101317"/>
              <a:gd name="connsiteX0" fmla="*/ 3971365 w 3971365"/>
              <a:gd name="connsiteY0" fmla="*/ 1053089 h 1053089"/>
              <a:gd name="connsiteX1" fmla="*/ 2230344 w 3971365"/>
              <a:gd name="connsiteY1" fmla="*/ 52403 h 1053089"/>
              <a:gd name="connsiteX2" fmla="*/ 0 w 3971365"/>
              <a:gd name="connsiteY2" fmla="*/ 255230 h 1053089"/>
              <a:gd name="connsiteX0" fmla="*/ 3971365 w 3971365"/>
              <a:gd name="connsiteY0" fmla="*/ 1013252 h 1013252"/>
              <a:gd name="connsiteX1" fmla="*/ 2217644 w 3971365"/>
              <a:gd name="connsiteY1" fmla="*/ 63366 h 1013252"/>
              <a:gd name="connsiteX2" fmla="*/ 0 w 3971365"/>
              <a:gd name="connsiteY2" fmla="*/ 215393 h 1013252"/>
              <a:gd name="connsiteX0" fmla="*/ 3971365 w 3971365"/>
              <a:gd name="connsiteY0" fmla="*/ 1027780 h 1027780"/>
              <a:gd name="connsiteX1" fmla="*/ 2217644 w 3971365"/>
              <a:gd name="connsiteY1" fmla="*/ 58844 h 1027780"/>
              <a:gd name="connsiteX2" fmla="*/ 0 w 3971365"/>
              <a:gd name="connsiteY2" fmla="*/ 229921 h 1027780"/>
              <a:gd name="connsiteX0" fmla="*/ 3971365 w 3971365"/>
              <a:gd name="connsiteY0" fmla="*/ 1044640 h 1044640"/>
              <a:gd name="connsiteX1" fmla="*/ 2217644 w 3971365"/>
              <a:gd name="connsiteY1" fmla="*/ 75704 h 1044640"/>
              <a:gd name="connsiteX2" fmla="*/ 0 w 3971365"/>
              <a:gd name="connsiteY2" fmla="*/ 246781 h 1044640"/>
              <a:gd name="connsiteX0" fmla="*/ 3971365 w 3971365"/>
              <a:gd name="connsiteY0" fmla="*/ 1069663 h 1069663"/>
              <a:gd name="connsiteX1" fmla="*/ 1906494 w 3971365"/>
              <a:gd name="connsiteY1" fmla="*/ 68977 h 1069663"/>
              <a:gd name="connsiteX2" fmla="*/ 0 w 3971365"/>
              <a:gd name="connsiteY2" fmla="*/ 271804 h 1069663"/>
              <a:gd name="connsiteX0" fmla="*/ 3971365 w 3971365"/>
              <a:gd name="connsiteY0" fmla="*/ 1100969 h 1100969"/>
              <a:gd name="connsiteX1" fmla="*/ 1912844 w 3971365"/>
              <a:gd name="connsiteY1" fmla="*/ 62183 h 1100969"/>
              <a:gd name="connsiteX2" fmla="*/ 0 w 3971365"/>
              <a:gd name="connsiteY2" fmla="*/ 303110 h 1100969"/>
              <a:gd name="connsiteX0" fmla="*/ 3971365 w 3971365"/>
              <a:gd name="connsiteY0" fmla="*/ 1071850 h 1071850"/>
              <a:gd name="connsiteX1" fmla="*/ 1912844 w 3971365"/>
              <a:gd name="connsiteY1" fmla="*/ 33064 h 1071850"/>
              <a:gd name="connsiteX2" fmla="*/ 0 w 3971365"/>
              <a:gd name="connsiteY2" fmla="*/ 273991 h 1071850"/>
              <a:gd name="connsiteX0" fmla="*/ 3971365 w 3971365"/>
              <a:gd name="connsiteY0" fmla="*/ 1111338 h 1111338"/>
              <a:gd name="connsiteX1" fmla="*/ 1931894 w 3971365"/>
              <a:gd name="connsiteY1" fmla="*/ 28102 h 1111338"/>
              <a:gd name="connsiteX2" fmla="*/ 0 w 3971365"/>
              <a:gd name="connsiteY2" fmla="*/ 313479 h 1111338"/>
              <a:gd name="connsiteX0" fmla="*/ 3971365 w 3971365"/>
              <a:gd name="connsiteY0" fmla="*/ 1099871 h 1099871"/>
              <a:gd name="connsiteX1" fmla="*/ 1931894 w 3971365"/>
              <a:gd name="connsiteY1" fmla="*/ 16635 h 1099871"/>
              <a:gd name="connsiteX2" fmla="*/ 0 w 3971365"/>
              <a:gd name="connsiteY2" fmla="*/ 302012 h 1099871"/>
              <a:gd name="connsiteX0" fmla="*/ 3971365 w 3971365"/>
              <a:gd name="connsiteY0" fmla="*/ 1084378 h 1084378"/>
              <a:gd name="connsiteX1" fmla="*/ 1931894 w 3971365"/>
              <a:gd name="connsiteY1" fmla="*/ 1142 h 1084378"/>
              <a:gd name="connsiteX2" fmla="*/ 0 w 3971365"/>
              <a:gd name="connsiteY2" fmla="*/ 286519 h 1084378"/>
              <a:gd name="connsiteX0" fmla="*/ 3971365 w 3971365"/>
              <a:gd name="connsiteY0" fmla="*/ 1001985 h 1001985"/>
              <a:gd name="connsiteX1" fmla="*/ 1887444 w 3971365"/>
              <a:gd name="connsiteY1" fmla="*/ 1299 h 1001985"/>
              <a:gd name="connsiteX2" fmla="*/ 0 w 3971365"/>
              <a:gd name="connsiteY2" fmla="*/ 204126 h 1001985"/>
              <a:gd name="connsiteX0" fmla="*/ 3971365 w 3971365"/>
              <a:gd name="connsiteY0" fmla="*/ 1072436 h 1072436"/>
              <a:gd name="connsiteX1" fmla="*/ 1887444 w 3971365"/>
              <a:gd name="connsiteY1" fmla="*/ 71750 h 1072436"/>
              <a:gd name="connsiteX2" fmla="*/ 0 w 3971365"/>
              <a:gd name="connsiteY2" fmla="*/ 274577 h 1072436"/>
              <a:gd name="connsiteX0" fmla="*/ 3971365 w 3971365"/>
              <a:gd name="connsiteY0" fmla="*/ 1036693 h 1036693"/>
              <a:gd name="connsiteX1" fmla="*/ 1887444 w 3971365"/>
              <a:gd name="connsiteY1" fmla="*/ 36007 h 1036693"/>
              <a:gd name="connsiteX2" fmla="*/ 0 w 3971365"/>
              <a:gd name="connsiteY2" fmla="*/ 238834 h 1036693"/>
              <a:gd name="connsiteX0" fmla="*/ 8827234 w 8827234"/>
              <a:gd name="connsiteY0" fmla="*/ 1004760 h 1695569"/>
              <a:gd name="connsiteX1" fmla="*/ 6743313 w 8827234"/>
              <a:gd name="connsiteY1" fmla="*/ 4074 h 1695569"/>
              <a:gd name="connsiteX2" fmla="*/ 1 w 8827234"/>
              <a:gd name="connsiteY2" fmla="*/ 1695570 h 1695569"/>
              <a:gd name="connsiteX0" fmla="*/ 8827234 w 8827234"/>
              <a:gd name="connsiteY0" fmla="*/ 1083391 h 1774200"/>
              <a:gd name="connsiteX1" fmla="*/ 4564444 w 8827234"/>
              <a:gd name="connsiteY1" fmla="*/ 3899 h 1774200"/>
              <a:gd name="connsiteX2" fmla="*/ 1 w 8827234"/>
              <a:gd name="connsiteY2" fmla="*/ 1774201 h 1774200"/>
              <a:gd name="connsiteX0" fmla="*/ 8827234 w 8827234"/>
              <a:gd name="connsiteY0" fmla="*/ 1097317 h 1788126"/>
              <a:gd name="connsiteX1" fmla="*/ 4564444 w 8827234"/>
              <a:gd name="connsiteY1" fmla="*/ 17825 h 1788126"/>
              <a:gd name="connsiteX2" fmla="*/ 1 w 8827234"/>
              <a:gd name="connsiteY2" fmla="*/ 1788127 h 1788126"/>
              <a:gd name="connsiteX0" fmla="*/ 8827234 w 8827234"/>
              <a:gd name="connsiteY0" fmla="*/ 1097317 h 1788126"/>
              <a:gd name="connsiteX1" fmla="*/ 4564444 w 8827234"/>
              <a:gd name="connsiteY1" fmla="*/ 17825 h 1788126"/>
              <a:gd name="connsiteX2" fmla="*/ 1 w 8827234"/>
              <a:gd name="connsiteY2" fmla="*/ 1788127 h 1788126"/>
            </a:gdLst>
            <a:ahLst/>
            <a:cxnLst>
              <a:cxn ang="0">
                <a:pos x="connsiteX0" y="connsiteY0"/>
              </a:cxn>
              <a:cxn ang="0">
                <a:pos x="connsiteX1" y="connsiteY1"/>
              </a:cxn>
              <a:cxn ang="0">
                <a:pos x="connsiteX2" y="connsiteY2"/>
              </a:cxn>
            </a:cxnLst>
            <a:rect l="l" t="t" r="r" b="b"/>
            <a:pathLst>
              <a:path w="8827234" h="1788126">
                <a:moveTo>
                  <a:pt x="8827234" y="1097317"/>
                </a:moveTo>
                <a:cubicBezTo>
                  <a:pt x="8176545" y="634887"/>
                  <a:pt x="6292333" y="-126119"/>
                  <a:pt x="4564444" y="17825"/>
                </a:cubicBezTo>
                <a:cubicBezTo>
                  <a:pt x="2128345" y="154058"/>
                  <a:pt x="673101" y="1591650"/>
                  <a:pt x="1" y="1788127"/>
                </a:cubicBezTo>
              </a:path>
            </a:pathLst>
          </a:custGeom>
          <a:noFill/>
          <a:ln w="635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9" name="矩形 48"/>
          <p:cNvSpPr/>
          <p:nvPr/>
        </p:nvSpPr>
        <p:spPr>
          <a:xfrm>
            <a:off x="4272309" y="1674631"/>
            <a:ext cx="1102134" cy="377026"/>
          </a:xfrm>
          <a:prstGeom prst="rect">
            <a:avLst/>
          </a:prstGeom>
        </p:spPr>
        <p:txBody>
          <a:bodyPr wrap="square" lIns="68580" tIns="34290" rIns="68580" bIns="34290">
            <a:spAutoFit/>
          </a:bodyPr>
          <a:lstStyle/>
          <a:p>
            <a:pPr algn="ctr"/>
            <a:r>
              <a:rPr lang="zh-CN" altLang="en-US" sz="1200" b="1" dirty="0">
                <a:solidFill>
                  <a:srgbClr val="FF0000"/>
                </a:solidFill>
                <a:latin typeface="+mj-ea"/>
                <a:ea typeface="+mj-ea"/>
              </a:rPr>
              <a:t>德国</a:t>
            </a:r>
            <a:endParaRPr lang="en-US" altLang="zh-CN" sz="1200" b="1" dirty="0">
              <a:solidFill>
                <a:srgbClr val="FF0000"/>
              </a:solidFill>
              <a:latin typeface="+mj-ea"/>
              <a:ea typeface="+mj-ea"/>
            </a:endParaRPr>
          </a:p>
          <a:p>
            <a:pPr algn="ctr"/>
            <a:r>
              <a:rPr lang="zh-CN" altLang="en-US" sz="800" dirty="0">
                <a:ea typeface="+mj-ea"/>
              </a:rPr>
              <a:t>Germany</a:t>
            </a:r>
          </a:p>
        </p:txBody>
      </p:sp>
      <p:sp>
        <p:nvSpPr>
          <p:cNvPr id="50" name="矩形 49"/>
          <p:cNvSpPr/>
          <p:nvPr/>
        </p:nvSpPr>
        <p:spPr>
          <a:xfrm>
            <a:off x="6544213" y="3011489"/>
            <a:ext cx="466660" cy="377026"/>
          </a:xfrm>
          <a:prstGeom prst="rect">
            <a:avLst/>
          </a:prstGeom>
        </p:spPr>
        <p:txBody>
          <a:bodyPr wrap="square" lIns="68580" tIns="34290" rIns="68580" bIns="34290">
            <a:spAutoFit/>
          </a:bodyPr>
          <a:lstStyle/>
          <a:p>
            <a:pPr algn="ctr"/>
            <a:r>
              <a:rPr lang="zh-CN" altLang="en-US" sz="1200" b="1" dirty="0">
                <a:solidFill>
                  <a:srgbClr val="FF0000"/>
                </a:solidFill>
                <a:latin typeface="+mj-ea"/>
                <a:ea typeface="+mj-ea"/>
              </a:rPr>
              <a:t>印度</a:t>
            </a:r>
            <a:endParaRPr lang="en-US" altLang="zh-CN" sz="1200" b="1" dirty="0">
              <a:solidFill>
                <a:srgbClr val="FF0000"/>
              </a:solidFill>
              <a:latin typeface="+mj-ea"/>
              <a:ea typeface="+mj-ea"/>
            </a:endParaRPr>
          </a:p>
          <a:p>
            <a:pPr algn="ctr"/>
            <a:r>
              <a:rPr lang="zh-CN" altLang="en-US" sz="800" dirty="0">
                <a:ea typeface="+mj-ea"/>
              </a:rPr>
              <a:t>India</a:t>
            </a:r>
            <a:endParaRPr lang="zh-CN" altLang="zh-CN" sz="800" dirty="0">
              <a:ea typeface="+mj-ea"/>
            </a:endParaRPr>
          </a:p>
        </p:txBody>
      </p:sp>
      <p:sp>
        <p:nvSpPr>
          <p:cNvPr id="51" name="矩形 50"/>
          <p:cNvSpPr/>
          <p:nvPr/>
        </p:nvSpPr>
        <p:spPr>
          <a:xfrm>
            <a:off x="7085965" y="2830808"/>
            <a:ext cx="929489" cy="377026"/>
          </a:xfrm>
          <a:prstGeom prst="rect">
            <a:avLst/>
          </a:prstGeom>
        </p:spPr>
        <p:txBody>
          <a:bodyPr wrap="square" lIns="68580" tIns="34290" rIns="68580" bIns="34290">
            <a:spAutoFit/>
          </a:bodyPr>
          <a:lstStyle/>
          <a:p>
            <a:pPr algn="ctr"/>
            <a:r>
              <a:rPr lang="zh-CN" altLang="en-US" sz="1200" b="1" dirty="0">
                <a:solidFill>
                  <a:srgbClr val="FF0000"/>
                </a:solidFill>
                <a:latin typeface="+mj-ea"/>
              </a:rPr>
              <a:t>中国</a:t>
            </a:r>
            <a:r>
              <a:rPr lang="en-US" altLang="zh-CN" sz="1200" b="1" dirty="0">
                <a:solidFill>
                  <a:srgbClr val="FF0000"/>
                </a:solidFill>
                <a:latin typeface="+mj-ea"/>
              </a:rPr>
              <a:t>·</a:t>
            </a:r>
            <a:r>
              <a:rPr lang="zh-CN" altLang="en-US" sz="1200" b="1" dirty="0">
                <a:solidFill>
                  <a:srgbClr val="FF0000"/>
                </a:solidFill>
                <a:latin typeface="+mj-ea"/>
                <a:ea typeface="+mj-ea"/>
              </a:rPr>
              <a:t>台湾</a:t>
            </a:r>
            <a:endParaRPr lang="en-US" altLang="zh-CN" sz="1200" b="1" dirty="0">
              <a:solidFill>
                <a:srgbClr val="FF0000"/>
              </a:solidFill>
              <a:latin typeface="+mj-ea"/>
              <a:ea typeface="+mj-ea"/>
            </a:endParaRPr>
          </a:p>
          <a:p>
            <a:pPr algn="ctr"/>
            <a:r>
              <a:rPr lang="en-US" altLang="zh-CN" sz="800" dirty="0" err="1">
                <a:ea typeface="+mj-ea"/>
              </a:rPr>
              <a:t>China·T</a:t>
            </a:r>
            <a:r>
              <a:rPr lang="zh-CN" altLang="en-US" sz="800" dirty="0">
                <a:ea typeface="+mj-ea"/>
              </a:rPr>
              <a:t>aiwan</a:t>
            </a:r>
            <a:endParaRPr lang="zh-CN" altLang="zh-CN" sz="800" dirty="0">
              <a:ea typeface="+mj-ea"/>
            </a:endParaRPr>
          </a:p>
        </p:txBody>
      </p:sp>
      <p:sp>
        <p:nvSpPr>
          <p:cNvPr id="53" name="矩形 52"/>
          <p:cNvSpPr/>
          <p:nvPr/>
        </p:nvSpPr>
        <p:spPr>
          <a:xfrm>
            <a:off x="8017192" y="2300693"/>
            <a:ext cx="496842" cy="377026"/>
          </a:xfrm>
          <a:prstGeom prst="rect">
            <a:avLst/>
          </a:prstGeom>
        </p:spPr>
        <p:txBody>
          <a:bodyPr wrap="square" lIns="68580" tIns="34290" rIns="68580" bIns="34290">
            <a:spAutoFit/>
          </a:bodyPr>
          <a:lstStyle/>
          <a:p>
            <a:pPr algn="ctr"/>
            <a:r>
              <a:rPr lang="zh-CN" altLang="en-US" sz="1200" b="1" dirty="0">
                <a:solidFill>
                  <a:srgbClr val="FF0000"/>
                </a:solidFill>
                <a:latin typeface="+mj-ea"/>
                <a:ea typeface="+mj-ea"/>
              </a:rPr>
              <a:t>日本</a:t>
            </a:r>
            <a:endParaRPr lang="en-US" altLang="zh-CN" sz="1200" b="1" dirty="0">
              <a:solidFill>
                <a:srgbClr val="FF0000"/>
              </a:solidFill>
              <a:latin typeface="+mj-ea"/>
              <a:ea typeface="+mj-ea"/>
            </a:endParaRPr>
          </a:p>
          <a:p>
            <a:pPr algn="ctr"/>
            <a:r>
              <a:rPr lang="zh-CN" altLang="en-US" sz="800" dirty="0">
                <a:ea typeface="+mj-ea"/>
              </a:rPr>
              <a:t>Japan</a:t>
            </a:r>
            <a:endParaRPr lang="zh-CN" altLang="zh-CN" sz="800" dirty="0">
              <a:ea typeface="+mj-ea"/>
            </a:endParaRPr>
          </a:p>
        </p:txBody>
      </p:sp>
      <p:sp>
        <p:nvSpPr>
          <p:cNvPr id="56" name="矩形 55"/>
          <p:cNvSpPr/>
          <p:nvPr/>
        </p:nvSpPr>
        <p:spPr>
          <a:xfrm>
            <a:off x="6890141" y="1914944"/>
            <a:ext cx="863921" cy="377026"/>
          </a:xfrm>
          <a:prstGeom prst="rect">
            <a:avLst/>
          </a:prstGeom>
        </p:spPr>
        <p:txBody>
          <a:bodyPr wrap="square" lIns="68580" tIns="34290" rIns="68580" bIns="34290">
            <a:spAutoFit/>
          </a:bodyPr>
          <a:lstStyle/>
          <a:p>
            <a:pPr algn="ctr"/>
            <a:r>
              <a:rPr lang="zh-CN" altLang="en-US" sz="1200" b="1" dirty="0">
                <a:solidFill>
                  <a:srgbClr val="FF0000"/>
                </a:solidFill>
                <a:latin typeface="+mj-ea"/>
                <a:ea typeface="+mj-ea"/>
              </a:rPr>
              <a:t>韩国</a:t>
            </a:r>
            <a:endParaRPr lang="en-US" altLang="zh-CN" sz="1200" b="1" dirty="0">
              <a:solidFill>
                <a:srgbClr val="FF0000"/>
              </a:solidFill>
              <a:latin typeface="+mj-ea"/>
              <a:ea typeface="+mj-ea"/>
            </a:endParaRPr>
          </a:p>
          <a:p>
            <a:pPr algn="ctr"/>
            <a:r>
              <a:rPr lang="zh-CN" altLang="en-US" sz="800" dirty="0">
                <a:ea typeface="+mj-ea"/>
              </a:rPr>
              <a:t>South Korea</a:t>
            </a:r>
            <a:endParaRPr lang="zh-CN" altLang="zh-CN" sz="800" dirty="0">
              <a:ea typeface="+mj-ea"/>
            </a:endParaRPr>
          </a:p>
        </p:txBody>
      </p:sp>
      <p:sp>
        <p:nvSpPr>
          <p:cNvPr id="60" name="矩形 59"/>
          <p:cNvSpPr/>
          <p:nvPr/>
        </p:nvSpPr>
        <p:spPr>
          <a:xfrm>
            <a:off x="5941248" y="2345106"/>
            <a:ext cx="857088" cy="377026"/>
          </a:xfrm>
          <a:prstGeom prst="rect">
            <a:avLst/>
          </a:prstGeom>
        </p:spPr>
        <p:txBody>
          <a:bodyPr wrap="square" lIns="68580" tIns="34290" rIns="68580" bIns="34290">
            <a:spAutoFit/>
          </a:bodyPr>
          <a:lstStyle/>
          <a:p>
            <a:pPr algn="ctr"/>
            <a:r>
              <a:rPr lang="zh-CN" altLang="en-US" sz="1200" b="1" dirty="0">
                <a:solidFill>
                  <a:srgbClr val="FF0000"/>
                </a:solidFill>
                <a:latin typeface="+mj-ea"/>
                <a:ea typeface="+mj-ea"/>
              </a:rPr>
              <a:t>中国</a:t>
            </a:r>
            <a:r>
              <a:rPr lang="en-US" altLang="zh-CN" sz="1200" b="1" dirty="0">
                <a:solidFill>
                  <a:srgbClr val="FF0000"/>
                </a:solidFill>
                <a:latin typeface="+mj-ea"/>
                <a:ea typeface="+mj-ea"/>
              </a:rPr>
              <a:t>·</a:t>
            </a:r>
            <a:r>
              <a:rPr lang="zh-CN" altLang="en-US" sz="1200" b="1" dirty="0">
                <a:solidFill>
                  <a:srgbClr val="FF0000"/>
                </a:solidFill>
                <a:latin typeface="+mj-ea"/>
                <a:ea typeface="+mj-ea"/>
              </a:rPr>
              <a:t>宁波</a:t>
            </a:r>
            <a:endParaRPr lang="en-US" altLang="zh-CN" sz="1200" b="1" dirty="0">
              <a:solidFill>
                <a:srgbClr val="FF0000"/>
              </a:solidFill>
              <a:latin typeface="+mj-ea"/>
              <a:ea typeface="+mj-ea"/>
            </a:endParaRPr>
          </a:p>
          <a:p>
            <a:pPr algn="ctr"/>
            <a:r>
              <a:rPr lang="en-US" altLang="zh-CN" sz="800" dirty="0">
                <a:ea typeface="+mj-ea"/>
              </a:rPr>
              <a:t>China· Ningbo</a:t>
            </a:r>
            <a:endParaRPr lang="zh-CN" altLang="zh-CN" sz="800" dirty="0">
              <a:ea typeface="+mj-ea"/>
            </a:endParaRPr>
          </a:p>
        </p:txBody>
      </p:sp>
      <p:grpSp>
        <p:nvGrpSpPr>
          <p:cNvPr id="5" name="组合 4"/>
          <p:cNvGrpSpPr/>
          <p:nvPr/>
        </p:nvGrpSpPr>
        <p:grpSpPr>
          <a:xfrm>
            <a:off x="6734164" y="2431450"/>
            <a:ext cx="498875" cy="175980"/>
            <a:chOff x="3506754" y="1769381"/>
            <a:chExt cx="5208789" cy="1837419"/>
          </a:xfrm>
        </p:grpSpPr>
        <p:sp>
          <p:nvSpPr>
            <p:cNvPr id="13" name="圆角矩形 12"/>
            <p:cNvSpPr/>
            <p:nvPr/>
          </p:nvSpPr>
          <p:spPr>
            <a:xfrm>
              <a:off x="3506754" y="1769381"/>
              <a:ext cx="5208789" cy="1837419"/>
            </a:xfrm>
            <a:prstGeom prst="roundRect">
              <a:avLst>
                <a:gd name="adj" fmla="val 8381"/>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371" y="2075138"/>
              <a:ext cx="4478415" cy="1308245"/>
            </a:xfrm>
            <a:prstGeom prst="rect">
              <a:avLst/>
            </a:prstGeom>
          </p:spPr>
        </p:pic>
      </p:grpSp>
      <p:sp>
        <p:nvSpPr>
          <p:cNvPr id="2" name="任意多边形 1"/>
          <p:cNvSpPr/>
          <p:nvPr/>
        </p:nvSpPr>
        <p:spPr>
          <a:xfrm>
            <a:off x="7221133" y="2624098"/>
            <a:ext cx="304800" cy="216694"/>
          </a:xfrm>
          <a:custGeom>
            <a:avLst/>
            <a:gdLst>
              <a:gd name="connsiteX0" fmla="*/ 0 w 304800"/>
              <a:gd name="connsiteY0" fmla="*/ 0 h 216694"/>
              <a:gd name="connsiteX1" fmla="*/ 150018 w 304800"/>
              <a:gd name="connsiteY1" fmla="*/ 80963 h 216694"/>
              <a:gd name="connsiteX2" fmla="*/ 304800 w 304800"/>
              <a:gd name="connsiteY2" fmla="*/ 216694 h 216694"/>
            </a:gdLst>
            <a:ahLst/>
            <a:cxnLst>
              <a:cxn ang="0">
                <a:pos x="connsiteX0" y="connsiteY0"/>
              </a:cxn>
              <a:cxn ang="0">
                <a:pos x="connsiteX1" y="connsiteY1"/>
              </a:cxn>
              <a:cxn ang="0">
                <a:pos x="connsiteX2" y="connsiteY2"/>
              </a:cxn>
            </a:cxnLst>
            <a:rect l="l" t="t" r="r" b="b"/>
            <a:pathLst>
              <a:path w="304800" h="216694">
                <a:moveTo>
                  <a:pt x="0" y="0"/>
                </a:moveTo>
                <a:cubicBezTo>
                  <a:pt x="49609" y="22423"/>
                  <a:pt x="99218" y="44847"/>
                  <a:pt x="150018" y="80963"/>
                </a:cubicBezTo>
                <a:cubicBezTo>
                  <a:pt x="200818" y="117079"/>
                  <a:pt x="252809" y="166886"/>
                  <a:pt x="304800" y="216694"/>
                </a:cubicBezTo>
              </a:path>
            </a:pathLst>
          </a:custGeom>
          <a:ln w="6350">
            <a:solidFill>
              <a:srgbClr val="E6001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矩形 38"/>
          <p:cNvSpPr/>
          <p:nvPr/>
        </p:nvSpPr>
        <p:spPr>
          <a:xfrm>
            <a:off x="1516840" y="2071329"/>
            <a:ext cx="1102134" cy="377026"/>
          </a:xfrm>
          <a:prstGeom prst="rect">
            <a:avLst/>
          </a:prstGeom>
        </p:spPr>
        <p:txBody>
          <a:bodyPr wrap="square" lIns="68580" tIns="34290" rIns="68580" bIns="34290">
            <a:spAutoFit/>
          </a:bodyPr>
          <a:lstStyle/>
          <a:p>
            <a:pPr algn="ctr"/>
            <a:r>
              <a:rPr lang="zh-CN" altLang="en-US" sz="1200" b="1" dirty="0" smtClean="0">
                <a:solidFill>
                  <a:srgbClr val="FF0000"/>
                </a:solidFill>
                <a:latin typeface="+mj-ea"/>
                <a:ea typeface="+mj-ea"/>
              </a:rPr>
              <a:t>美国</a:t>
            </a:r>
            <a:endParaRPr lang="en-US" altLang="zh-CN" sz="1200" b="1" dirty="0" smtClean="0">
              <a:solidFill>
                <a:srgbClr val="FF0000"/>
              </a:solidFill>
              <a:latin typeface="+mj-ea"/>
              <a:ea typeface="+mj-ea"/>
            </a:endParaRPr>
          </a:p>
          <a:p>
            <a:pPr algn="ctr"/>
            <a:r>
              <a:rPr lang="en-US" altLang="zh-CN" sz="800" dirty="0">
                <a:ea typeface="+mj-ea"/>
              </a:rPr>
              <a:t>America</a:t>
            </a:r>
            <a:endParaRPr lang="zh-CN" altLang="en-US" sz="800" dirty="0">
              <a:ea typeface="+mj-ea"/>
            </a:endParaRPr>
          </a:p>
        </p:txBody>
      </p:sp>
      <p:sp>
        <p:nvSpPr>
          <p:cNvPr id="41" name="矩形 40"/>
          <p:cNvSpPr/>
          <p:nvPr/>
        </p:nvSpPr>
        <p:spPr>
          <a:xfrm>
            <a:off x="3654762" y="2101870"/>
            <a:ext cx="1102134" cy="377026"/>
          </a:xfrm>
          <a:prstGeom prst="rect">
            <a:avLst/>
          </a:prstGeom>
        </p:spPr>
        <p:txBody>
          <a:bodyPr wrap="square" lIns="68580" tIns="34290" rIns="68580" bIns="34290">
            <a:spAutoFit/>
          </a:bodyPr>
          <a:lstStyle/>
          <a:p>
            <a:pPr algn="ctr"/>
            <a:r>
              <a:rPr lang="zh-CN" altLang="en-US" sz="1200" b="1" dirty="0" smtClean="0">
                <a:solidFill>
                  <a:srgbClr val="FF0000"/>
                </a:solidFill>
                <a:latin typeface="+mj-ea"/>
                <a:ea typeface="+mj-ea"/>
              </a:rPr>
              <a:t>西班牙</a:t>
            </a:r>
            <a:endParaRPr lang="en-US" altLang="zh-CN" sz="1200" b="1" dirty="0" smtClean="0">
              <a:solidFill>
                <a:srgbClr val="FF0000"/>
              </a:solidFill>
              <a:latin typeface="+mj-ea"/>
              <a:ea typeface="+mj-ea"/>
            </a:endParaRPr>
          </a:p>
          <a:p>
            <a:pPr algn="ctr"/>
            <a:r>
              <a:rPr lang="en-US" altLang="zh-CN" sz="800" dirty="0">
                <a:ea typeface="+mj-ea"/>
              </a:rPr>
              <a:t>Spain</a:t>
            </a:r>
            <a:endParaRPr lang="zh-CN" altLang="en-US" sz="800" dirty="0">
              <a:ea typeface="+mj-ea"/>
            </a:endParaRPr>
          </a:p>
        </p:txBody>
      </p:sp>
      <p:sp>
        <p:nvSpPr>
          <p:cNvPr id="42" name="矩形 41"/>
          <p:cNvSpPr/>
          <p:nvPr/>
        </p:nvSpPr>
        <p:spPr>
          <a:xfrm>
            <a:off x="4261305" y="2042551"/>
            <a:ext cx="1102134" cy="377026"/>
          </a:xfrm>
          <a:prstGeom prst="rect">
            <a:avLst/>
          </a:prstGeom>
        </p:spPr>
        <p:txBody>
          <a:bodyPr wrap="square" lIns="68580" tIns="34290" rIns="68580" bIns="34290">
            <a:spAutoFit/>
          </a:bodyPr>
          <a:lstStyle/>
          <a:p>
            <a:pPr algn="ctr"/>
            <a:r>
              <a:rPr lang="zh-CN" altLang="en-US" sz="1200" b="1" dirty="0" smtClean="0">
                <a:solidFill>
                  <a:srgbClr val="FF0000"/>
                </a:solidFill>
                <a:latin typeface="+mj-ea"/>
                <a:ea typeface="+mj-ea"/>
              </a:rPr>
              <a:t>瑞士</a:t>
            </a:r>
            <a:endParaRPr lang="en-US" altLang="zh-CN" sz="1200" b="1" dirty="0" smtClean="0">
              <a:solidFill>
                <a:srgbClr val="FF0000"/>
              </a:solidFill>
              <a:latin typeface="+mj-ea"/>
              <a:ea typeface="+mj-ea"/>
            </a:endParaRPr>
          </a:p>
          <a:p>
            <a:pPr algn="ctr"/>
            <a:r>
              <a:rPr lang="en-US" altLang="zh-CN" sz="800" dirty="0">
                <a:ea typeface="+mj-ea"/>
              </a:rPr>
              <a:t>Switzerland</a:t>
            </a:r>
            <a:endParaRPr lang="zh-CN" altLang="en-US" sz="800" dirty="0">
              <a:ea typeface="+mj-ea"/>
            </a:endParaRPr>
          </a:p>
        </p:txBody>
      </p:sp>
      <p:sp>
        <p:nvSpPr>
          <p:cNvPr id="43" name="任意多边形 42"/>
          <p:cNvSpPr/>
          <p:nvPr/>
        </p:nvSpPr>
        <p:spPr>
          <a:xfrm>
            <a:off x="5022822" y="1716347"/>
            <a:ext cx="2066703" cy="722540"/>
          </a:xfrm>
          <a:custGeom>
            <a:avLst/>
            <a:gdLst>
              <a:gd name="connsiteX0" fmla="*/ 3971365 w 3971365"/>
              <a:gd name="connsiteY0" fmla="*/ 1101317 h 1101317"/>
              <a:gd name="connsiteX1" fmla="*/ 2008094 w 3971365"/>
              <a:gd name="connsiteY1" fmla="*/ 43481 h 1101317"/>
              <a:gd name="connsiteX2" fmla="*/ 0 w 3971365"/>
              <a:gd name="connsiteY2" fmla="*/ 303458 h 1101317"/>
              <a:gd name="connsiteX0" fmla="*/ 3971365 w 3971365"/>
              <a:gd name="connsiteY0" fmla="*/ 1101317 h 1101317"/>
              <a:gd name="connsiteX1" fmla="*/ 2198594 w 3971365"/>
              <a:gd name="connsiteY1" fmla="*/ 43481 h 1101317"/>
              <a:gd name="connsiteX2" fmla="*/ 0 w 3971365"/>
              <a:gd name="connsiteY2" fmla="*/ 303458 h 1101317"/>
              <a:gd name="connsiteX0" fmla="*/ 3971365 w 3971365"/>
              <a:gd name="connsiteY0" fmla="*/ 1053089 h 1053089"/>
              <a:gd name="connsiteX1" fmla="*/ 2230344 w 3971365"/>
              <a:gd name="connsiteY1" fmla="*/ 52403 h 1053089"/>
              <a:gd name="connsiteX2" fmla="*/ 0 w 3971365"/>
              <a:gd name="connsiteY2" fmla="*/ 255230 h 1053089"/>
              <a:gd name="connsiteX0" fmla="*/ 3971365 w 3971365"/>
              <a:gd name="connsiteY0" fmla="*/ 1013252 h 1013252"/>
              <a:gd name="connsiteX1" fmla="*/ 2217644 w 3971365"/>
              <a:gd name="connsiteY1" fmla="*/ 63366 h 1013252"/>
              <a:gd name="connsiteX2" fmla="*/ 0 w 3971365"/>
              <a:gd name="connsiteY2" fmla="*/ 215393 h 1013252"/>
              <a:gd name="connsiteX0" fmla="*/ 3971365 w 3971365"/>
              <a:gd name="connsiteY0" fmla="*/ 1027780 h 1027780"/>
              <a:gd name="connsiteX1" fmla="*/ 2217644 w 3971365"/>
              <a:gd name="connsiteY1" fmla="*/ 58844 h 1027780"/>
              <a:gd name="connsiteX2" fmla="*/ 0 w 3971365"/>
              <a:gd name="connsiteY2" fmla="*/ 229921 h 1027780"/>
              <a:gd name="connsiteX0" fmla="*/ 3971365 w 3971365"/>
              <a:gd name="connsiteY0" fmla="*/ 1044640 h 1044640"/>
              <a:gd name="connsiteX1" fmla="*/ 2217644 w 3971365"/>
              <a:gd name="connsiteY1" fmla="*/ 75704 h 1044640"/>
              <a:gd name="connsiteX2" fmla="*/ 0 w 3971365"/>
              <a:gd name="connsiteY2" fmla="*/ 246781 h 1044640"/>
              <a:gd name="connsiteX0" fmla="*/ 3971365 w 3971365"/>
              <a:gd name="connsiteY0" fmla="*/ 1069663 h 1069663"/>
              <a:gd name="connsiteX1" fmla="*/ 1906494 w 3971365"/>
              <a:gd name="connsiteY1" fmla="*/ 68977 h 1069663"/>
              <a:gd name="connsiteX2" fmla="*/ 0 w 3971365"/>
              <a:gd name="connsiteY2" fmla="*/ 271804 h 1069663"/>
              <a:gd name="connsiteX0" fmla="*/ 3971365 w 3971365"/>
              <a:gd name="connsiteY0" fmla="*/ 1100969 h 1100969"/>
              <a:gd name="connsiteX1" fmla="*/ 1912844 w 3971365"/>
              <a:gd name="connsiteY1" fmla="*/ 62183 h 1100969"/>
              <a:gd name="connsiteX2" fmla="*/ 0 w 3971365"/>
              <a:gd name="connsiteY2" fmla="*/ 303110 h 1100969"/>
              <a:gd name="connsiteX0" fmla="*/ 3971365 w 3971365"/>
              <a:gd name="connsiteY0" fmla="*/ 1071850 h 1071850"/>
              <a:gd name="connsiteX1" fmla="*/ 1912844 w 3971365"/>
              <a:gd name="connsiteY1" fmla="*/ 33064 h 1071850"/>
              <a:gd name="connsiteX2" fmla="*/ 0 w 3971365"/>
              <a:gd name="connsiteY2" fmla="*/ 273991 h 1071850"/>
              <a:gd name="connsiteX0" fmla="*/ 3971365 w 3971365"/>
              <a:gd name="connsiteY0" fmla="*/ 1111338 h 1111338"/>
              <a:gd name="connsiteX1" fmla="*/ 1931894 w 3971365"/>
              <a:gd name="connsiteY1" fmla="*/ 28102 h 1111338"/>
              <a:gd name="connsiteX2" fmla="*/ 0 w 3971365"/>
              <a:gd name="connsiteY2" fmla="*/ 313479 h 1111338"/>
              <a:gd name="connsiteX0" fmla="*/ 3971365 w 3971365"/>
              <a:gd name="connsiteY0" fmla="*/ 1099871 h 1099871"/>
              <a:gd name="connsiteX1" fmla="*/ 1931894 w 3971365"/>
              <a:gd name="connsiteY1" fmla="*/ 16635 h 1099871"/>
              <a:gd name="connsiteX2" fmla="*/ 0 w 3971365"/>
              <a:gd name="connsiteY2" fmla="*/ 302012 h 1099871"/>
              <a:gd name="connsiteX0" fmla="*/ 3971365 w 3971365"/>
              <a:gd name="connsiteY0" fmla="*/ 1084378 h 1084378"/>
              <a:gd name="connsiteX1" fmla="*/ 1931894 w 3971365"/>
              <a:gd name="connsiteY1" fmla="*/ 1142 h 1084378"/>
              <a:gd name="connsiteX2" fmla="*/ 0 w 3971365"/>
              <a:gd name="connsiteY2" fmla="*/ 286519 h 1084378"/>
              <a:gd name="connsiteX0" fmla="*/ 3971365 w 3971365"/>
              <a:gd name="connsiteY0" fmla="*/ 1001985 h 1001985"/>
              <a:gd name="connsiteX1" fmla="*/ 1887444 w 3971365"/>
              <a:gd name="connsiteY1" fmla="*/ 1299 h 1001985"/>
              <a:gd name="connsiteX2" fmla="*/ 0 w 3971365"/>
              <a:gd name="connsiteY2" fmla="*/ 204126 h 1001985"/>
              <a:gd name="connsiteX0" fmla="*/ 3971365 w 3971365"/>
              <a:gd name="connsiteY0" fmla="*/ 1072436 h 1072436"/>
              <a:gd name="connsiteX1" fmla="*/ 1887444 w 3971365"/>
              <a:gd name="connsiteY1" fmla="*/ 71750 h 1072436"/>
              <a:gd name="connsiteX2" fmla="*/ 0 w 3971365"/>
              <a:gd name="connsiteY2" fmla="*/ 274577 h 1072436"/>
              <a:gd name="connsiteX0" fmla="*/ 3971365 w 3971365"/>
              <a:gd name="connsiteY0" fmla="*/ 1036693 h 1036693"/>
              <a:gd name="connsiteX1" fmla="*/ 1887444 w 3971365"/>
              <a:gd name="connsiteY1" fmla="*/ 36007 h 1036693"/>
              <a:gd name="connsiteX2" fmla="*/ 0 w 3971365"/>
              <a:gd name="connsiteY2" fmla="*/ 238834 h 1036693"/>
              <a:gd name="connsiteX0" fmla="*/ 3983271 w 3983271"/>
              <a:gd name="connsiteY0" fmla="*/ 1007135 h 1007135"/>
              <a:gd name="connsiteX1" fmla="*/ 1887444 w 3983271"/>
              <a:gd name="connsiteY1" fmla="*/ 49311 h 1007135"/>
              <a:gd name="connsiteX2" fmla="*/ 0 w 3983271"/>
              <a:gd name="connsiteY2" fmla="*/ 252138 h 1007135"/>
              <a:gd name="connsiteX0" fmla="*/ 3970571 w 3970571"/>
              <a:gd name="connsiteY0" fmla="*/ 983510 h 983510"/>
              <a:gd name="connsiteX1" fmla="*/ 1874744 w 3970571"/>
              <a:gd name="connsiteY1" fmla="*/ 25686 h 983510"/>
              <a:gd name="connsiteX2" fmla="*/ 0 w 3970571"/>
              <a:gd name="connsiteY2" fmla="*/ 463463 h 983510"/>
              <a:gd name="connsiteX0" fmla="*/ 3970571 w 3970571"/>
              <a:gd name="connsiteY0" fmla="*/ 826155 h 826155"/>
              <a:gd name="connsiteX1" fmla="*/ 1976344 w 3970571"/>
              <a:gd name="connsiteY1" fmla="*/ 39781 h 826155"/>
              <a:gd name="connsiteX2" fmla="*/ 0 w 3970571"/>
              <a:gd name="connsiteY2" fmla="*/ 306108 h 826155"/>
              <a:gd name="connsiteX0" fmla="*/ 3970571 w 3970571"/>
              <a:gd name="connsiteY0" fmla="*/ 818594 h 818594"/>
              <a:gd name="connsiteX1" fmla="*/ 1976344 w 3970571"/>
              <a:gd name="connsiteY1" fmla="*/ 32220 h 818594"/>
              <a:gd name="connsiteX2" fmla="*/ 0 w 3970571"/>
              <a:gd name="connsiteY2" fmla="*/ 298547 h 818594"/>
              <a:gd name="connsiteX0" fmla="*/ 3970571 w 3970571"/>
              <a:gd name="connsiteY0" fmla="*/ 818594 h 818594"/>
              <a:gd name="connsiteX1" fmla="*/ 1976344 w 3970571"/>
              <a:gd name="connsiteY1" fmla="*/ 32220 h 818594"/>
              <a:gd name="connsiteX2" fmla="*/ 0 w 3970571"/>
              <a:gd name="connsiteY2" fmla="*/ 298547 h 818594"/>
              <a:gd name="connsiteX0" fmla="*/ 3708104 w 3708104"/>
              <a:gd name="connsiteY0" fmla="*/ 649261 h 649261"/>
              <a:gd name="connsiteX1" fmla="*/ 1976344 w 3708104"/>
              <a:gd name="connsiteY1" fmla="*/ 32220 h 649261"/>
              <a:gd name="connsiteX2" fmla="*/ 0 w 3708104"/>
              <a:gd name="connsiteY2" fmla="*/ 298547 h 649261"/>
              <a:gd name="connsiteX0" fmla="*/ 2768304 w 2768304"/>
              <a:gd name="connsiteY0" fmla="*/ 694052 h 694052"/>
              <a:gd name="connsiteX1" fmla="*/ 1036544 w 2768304"/>
              <a:gd name="connsiteY1" fmla="*/ 77011 h 694052"/>
              <a:gd name="connsiteX2" fmla="*/ 0 w 2768304"/>
              <a:gd name="connsiteY2" fmla="*/ 152838 h 694052"/>
              <a:gd name="connsiteX0" fmla="*/ 2768304 w 2768304"/>
              <a:gd name="connsiteY0" fmla="*/ 629177 h 629177"/>
              <a:gd name="connsiteX1" fmla="*/ 1569944 w 2768304"/>
              <a:gd name="connsiteY1" fmla="*/ 177236 h 629177"/>
              <a:gd name="connsiteX2" fmla="*/ 0 w 2768304"/>
              <a:gd name="connsiteY2" fmla="*/ 87963 h 629177"/>
              <a:gd name="connsiteX0" fmla="*/ 2755604 w 2755604"/>
              <a:gd name="connsiteY0" fmla="*/ 921277 h 921277"/>
              <a:gd name="connsiteX1" fmla="*/ 1569944 w 2755604"/>
              <a:gd name="connsiteY1" fmla="*/ 177236 h 921277"/>
              <a:gd name="connsiteX2" fmla="*/ 0 w 2755604"/>
              <a:gd name="connsiteY2" fmla="*/ 87963 h 921277"/>
              <a:gd name="connsiteX0" fmla="*/ 2755604 w 2755604"/>
              <a:gd name="connsiteY0" fmla="*/ 935649 h 935649"/>
              <a:gd name="connsiteX1" fmla="*/ 1569944 w 2755604"/>
              <a:gd name="connsiteY1" fmla="*/ 140808 h 935649"/>
              <a:gd name="connsiteX2" fmla="*/ 0 w 2755604"/>
              <a:gd name="connsiteY2" fmla="*/ 102335 h 935649"/>
              <a:gd name="connsiteX0" fmla="*/ 2755604 w 2755604"/>
              <a:gd name="connsiteY0" fmla="*/ 980341 h 980341"/>
              <a:gd name="connsiteX1" fmla="*/ 1569944 w 2755604"/>
              <a:gd name="connsiteY1" fmla="*/ 185500 h 980341"/>
              <a:gd name="connsiteX2" fmla="*/ 0 w 2755604"/>
              <a:gd name="connsiteY2" fmla="*/ 147027 h 980341"/>
              <a:gd name="connsiteX0" fmla="*/ 2755604 w 2755604"/>
              <a:gd name="connsiteY0" fmla="*/ 980341 h 980341"/>
              <a:gd name="connsiteX1" fmla="*/ 1569944 w 2755604"/>
              <a:gd name="connsiteY1" fmla="*/ 185500 h 980341"/>
              <a:gd name="connsiteX2" fmla="*/ 0 w 2755604"/>
              <a:gd name="connsiteY2" fmla="*/ 147027 h 980341"/>
              <a:gd name="connsiteX0" fmla="*/ 2755604 w 2755604"/>
              <a:gd name="connsiteY0" fmla="*/ 980341 h 980341"/>
              <a:gd name="connsiteX1" fmla="*/ 1709644 w 2755604"/>
              <a:gd name="connsiteY1" fmla="*/ 185500 h 980341"/>
              <a:gd name="connsiteX2" fmla="*/ 0 w 2755604"/>
              <a:gd name="connsiteY2" fmla="*/ 147027 h 980341"/>
              <a:gd name="connsiteX0" fmla="*/ 2755604 w 2755604"/>
              <a:gd name="connsiteY0" fmla="*/ 980341 h 980341"/>
              <a:gd name="connsiteX1" fmla="*/ 1709644 w 2755604"/>
              <a:gd name="connsiteY1" fmla="*/ 185500 h 980341"/>
              <a:gd name="connsiteX2" fmla="*/ 0 w 2755604"/>
              <a:gd name="connsiteY2" fmla="*/ 147027 h 980341"/>
              <a:gd name="connsiteX0" fmla="*/ 2755604 w 2755604"/>
              <a:gd name="connsiteY0" fmla="*/ 980341 h 980341"/>
              <a:gd name="connsiteX1" fmla="*/ 1709644 w 2755604"/>
              <a:gd name="connsiteY1" fmla="*/ 185500 h 980341"/>
              <a:gd name="connsiteX2" fmla="*/ 0 w 2755604"/>
              <a:gd name="connsiteY2" fmla="*/ 147027 h 980341"/>
              <a:gd name="connsiteX0" fmla="*/ 2755604 w 2755604"/>
              <a:gd name="connsiteY0" fmla="*/ 932733 h 932733"/>
              <a:gd name="connsiteX1" fmla="*/ 1760444 w 2755604"/>
              <a:gd name="connsiteY1" fmla="*/ 264892 h 932733"/>
              <a:gd name="connsiteX2" fmla="*/ 0 w 2755604"/>
              <a:gd name="connsiteY2" fmla="*/ 99419 h 932733"/>
              <a:gd name="connsiteX0" fmla="*/ 2755604 w 2755604"/>
              <a:gd name="connsiteY0" fmla="*/ 932733 h 932733"/>
              <a:gd name="connsiteX1" fmla="*/ 1760444 w 2755604"/>
              <a:gd name="connsiteY1" fmla="*/ 264892 h 932733"/>
              <a:gd name="connsiteX2" fmla="*/ 0 w 2755604"/>
              <a:gd name="connsiteY2" fmla="*/ 99419 h 932733"/>
              <a:gd name="connsiteX0" fmla="*/ 2755604 w 2755604"/>
              <a:gd name="connsiteY0" fmla="*/ 932733 h 932733"/>
              <a:gd name="connsiteX1" fmla="*/ 1760444 w 2755604"/>
              <a:gd name="connsiteY1" fmla="*/ 264892 h 932733"/>
              <a:gd name="connsiteX2" fmla="*/ 0 w 2755604"/>
              <a:gd name="connsiteY2" fmla="*/ 99419 h 932733"/>
              <a:gd name="connsiteX0" fmla="*/ 2755604 w 2755604"/>
              <a:gd name="connsiteY0" fmla="*/ 963388 h 963388"/>
              <a:gd name="connsiteX1" fmla="*/ 1773144 w 2755604"/>
              <a:gd name="connsiteY1" fmla="*/ 206647 h 963388"/>
              <a:gd name="connsiteX2" fmla="*/ 0 w 2755604"/>
              <a:gd name="connsiteY2" fmla="*/ 130074 h 963388"/>
              <a:gd name="connsiteX0" fmla="*/ 2755604 w 2755604"/>
              <a:gd name="connsiteY0" fmla="*/ 963388 h 963388"/>
              <a:gd name="connsiteX1" fmla="*/ 1773144 w 2755604"/>
              <a:gd name="connsiteY1" fmla="*/ 206647 h 963388"/>
              <a:gd name="connsiteX2" fmla="*/ 0 w 2755604"/>
              <a:gd name="connsiteY2" fmla="*/ 130074 h 963388"/>
            </a:gdLst>
            <a:ahLst/>
            <a:cxnLst>
              <a:cxn ang="0">
                <a:pos x="connsiteX0" y="connsiteY0"/>
              </a:cxn>
              <a:cxn ang="0">
                <a:pos x="connsiteX1" y="connsiteY1"/>
              </a:cxn>
              <a:cxn ang="0">
                <a:pos x="connsiteX2" y="connsiteY2"/>
              </a:cxn>
            </a:cxnLst>
            <a:rect l="l" t="t" r="r" b="b"/>
            <a:pathLst>
              <a:path w="2755604" h="963388">
                <a:moveTo>
                  <a:pt x="2755604" y="963388"/>
                </a:moveTo>
                <a:cubicBezTo>
                  <a:pt x="2270015" y="475558"/>
                  <a:pt x="2252872" y="434081"/>
                  <a:pt x="1773144" y="206647"/>
                </a:cubicBezTo>
                <a:cubicBezTo>
                  <a:pt x="1166416" y="-39836"/>
                  <a:pt x="673100" y="-66403"/>
                  <a:pt x="0" y="130074"/>
                </a:cubicBezTo>
              </a:path>
            </a:pathLst>
          </a:custGeom>
          <a:noFill/>
          <a:ln w="635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4" name="任意多边形 43"/>
          <p:cNvSpPr/>
          <p:nvPr/>
        </p:nvSpPr>
        <p:spPr>
          <a:xfrm>
            <a:off x="5024238" y="2085975"/>
            <a:ext cx="1857153" cy="353949"/>
          </a:xfrm>
          <a:custGeom>
            <a:avLst/>
            <a:gdLst>
              <a:gd name="connsiteX0" fmla="*/ 3971365 w 3971365"/>
              <a:gd name="connsiteY0" fmla="*/ 1101317 h 1101317"/>
              <a:gd name="connsiteX1" fmla="*/ 2008094 w 3971365"/>
              <a:gd name="connsiteY1" fmla="*/ 43481 h 1101317"/>
              <a:gd name="connsiteX2" fmla="*/ 0 w 3971365"/>
              <a:gd name="connsiteY2" fmla="*/ 303458 h 1101317"/>
              <a:gd name="connsiteX0" fmla="*/ 3971365 w 3971365"/>
              <a:gd name="connsiteY0" fmla="*/ 1101317 h 1101317"/>
              <a:gd name="connsiteX1" fmla="*/ 2198594 w 3971365"/>
              <a:gd name="connsiteY1" fmla="*/ 43481 h 1101317"/>
              <a:gd name="connsiteX2" fmla="*/ 0 w 3971365"/>
              <a:gd name="connsiteY2" fmla="*/ 303458 h 1101317"/>
              <a:gd name="connsiteX0" fmla="*/ 3971365 w 3971365"/>
              <a:gd name="connsiteY0" fmla="*/ 1053089 h 1053089"/>
              <a:gd name="connsiteX1" fmla="*/ 2230344 w 3971365"/>
              <a:gd name="connsiteY1" fmla="*/ 52403 h 1053089"/>
              <a:gd name="connsiteX2" fmla="*/ 0 w 3971365"/>
              <a:gd name="connsiteY2" fmla="*/ 255230 h 1053089"/>
              <a:gd name="connsiteX0" fmla="*/ 3971365 w 3971365"/>
              <a:gd name="connsiteY0" fmla="*/ 1013252 h 1013252"/>
              <a:gd name="connsiteX1" fmla="*/ 2217644 w 3971365"/>
              <a:gd name="connsiteY1" fmla="*/ 63366 h 1013252"/>
              <a:gd name="connsiteX2" fmla="*/ 0 w 3971365"/>
              <a:gd name="connsiteY2" fmla="*/ 215393 h 1013252"/>
              <a:gd name="connsiteX0" fmla="*/ 3971365 w 3971365"/>
              <a:gd name="connsiteY0" fmla="*/ 1027780 h 1027780"/>
              <a:gd name="connsiteX1" fmla="*/ 2217644 w 3971365"/>
              <a:gd name="connsiteY1" fmla="*/ 58844 h 1027780"/>
              <a:gd name="connsiteX2" fmla="*/ 0 w 3971365"/>
              <a:gd name="connsiteY2" fmla="*/ 229921 h 1027780"/>
              <a:gd name="connsiteX0" fmla="*/ 3971365 w 3971365"/>
              <a:gd name="connsiteY0" fmla="*/ 1044640 h 1044640"/>
              <a:gd name="connsiteX1" fmla="*/ 2217644 w 3971365"/>
              <a:gd name="connsiteY1" fmla="*/ 75704 h 1044640"/>
              <a:gd name="connsiteX2" fmla="*/ 0 w 3971365"/>
              <a:gd name="connsiteY2" fmla="*/ 246781 h 1044640"/>
              <a:gd name="connsiteX0" fmla="*/ 3971365 w 3971365"/>
              <a:gd name="connsiteY0" fmla="*/ 1069663 h 1069663"/>
              <a:gd name="connsiteX1" fmla="*/ 1906494 w 3971365"/>
              <a:gd name="connsiteY1" fmla="*/ 68977 h 1069663"/>
              <a:gd name="connsiteX2" fmla="*/ 0 w 3971365"/>
              <a:gd name="connsiteY2" fmla="*/ 271804 h 1069663"/>
              <a:gd name="connsiteX0" fmla="*/ 3971365 w 3971365"/>
              <a:gd name="connsiteY0" fmla="*/ 1100969 h 1100969"/>
              <a:gd name="connsiteX1" fmla="*/ 1912844 w 3971365"/>
              <a:gd name="connsiteY1" fmla="*/ 62183 h 1100969"/>
              <a:gd name="connsiteX2" fmla="*/ 0 w 3971365"/>
              <a:gd name="connsiteY2" fmla="*/ 303110 h 1100969"/>
              <a:gd name="connsiteX0" fmla="*/ 3971365 w 3971365"/>
              <a:gd name="connsiteY0" fmla="*/ 1071850 h 1071850"/>
              <a:gd name="connsiteX1" fmla="*/ 1912844 w 3971365"/>
              <a:gd name="connsiteY1" fmla="*/ 33064 h 1071850"/>
              <a:gd name="connsiteX2" fmla="*/ 0 w 3971365"/>
              <a:gd name="connsiteY2" fmla="*/ 273991 h 1071850"/>
              <a:gd name="connsiteX0" fmla="*/ 3971365 w 3971365"/>
              <a:gd name="connsiteY0" fmla="*/ 1111338 h 1111338"/>
              <a:gd name="connsiteX1" fmla="*/ 1931894 w 3971365"/>
              <a:gd name="connsiteY1" fmla="*/ 28102 h 1111338"/>
              <a:gd name="connsiteX2" fmla="*/ 0 w 3971365"/>
              <a:gd name="connsiteY2" fmla="*/ 313479 h 1111338"/>
              <a:gd name="connsiteX0" fmla="*/ 3971365 w 3971365"/>
              <a:gd name="connsiteY0" fmla="*/ 1099871 h 1099871"/>
              <a:gd name="connsiteX1" fmla="*/ 1931894 w 3971365"/>
              <a:gd name="connsiteY1" fmla="*/ 16635 h 1099871"/>
              <a:gd name="connsiteX2" fmla="*/ 0 w 3971365"/>
              <a:gd name="connsiteY2" fmla="*/ 302012 h 1099871"/>
              <a:gd name="connsiteX0" fmla="*/ 3971365 w 3971365"/>
              <a:gd name="connsiteY0" fmla="*/ 1084378 h 1084378"/>
              <a:gd name="connsiteX1" fmla="*/ 1931894 w 3971365"/>
              <a:gd name="connsiteY1" fmla="*/ 1142 h 1084378"/>
              <a:gd name="connsiteX2" fmla="*/ 0 w 3971365"/>
              <a:gd name="connsiteY2" fmla="*/ 286519 h 1084378"/>
              <a:gd name="connsiteX0" fmla="*/ 3971365 w 3971365"/>
              <a:gd name="connsiteY0" fmla="*/ 1001985 h 1001985"/>
              <a:gd name="connsiteX1" fmla="*/ 1887444 w 3971365"/>
              <a:gd name="connsiteY1" fmla="*/ 1299 h 1001985"/>
              <a:gd name="connsiteX2" fmla="*/ 0 w 3971365"/>
              <a:gd name="connsiteY2" fmla="*/ 204126 h 1001985"/>
              <a:gd name="connsiteX0" fmla="*/ 3971365 w 3971365"/>
              <a:gd name="connsiteY0" fmla="*/ 1072436 h 1072436"/>
              <a:gd name="connsiteX1" fmla="*/ 1887444 w 3971365"/>
              <a:gd name="connsiteY1" fmla="*/ 71750 h 1072436"/>
              <a:gd name="connsiteX2" fmla="*/ 0 w 3971365"/>
              <a:gd name="connsiteY2" fmla="*/ 274577 h 1072436"/>
              <a:gd name="connsiteX0" fmla="*/ 3971365 w 3971365"/>
              <a:gd name="connsiteY0" fmla="*/ 1036693 h 1036693"/>
              <a:gd name="connsiteX1" fmla="*/ 1887444 w 3971365"/>
              <a:gd name="connsiteY1" fmla="*/ 36007 h 1036693"/>
              <a:gd name="connsiteX2" fmla="*/ 0 w 3971365"/>
              <a:gd name="connsiteY2" fmla="*/ 238834 h 1036693"/>
              <a:gd name="connsiteX0" fmla="*/ 3983271 w 3983271"/>
              <a:gd name="connsiteY0" fmla="*/ 1007135 h 1007135"/>
              <a:gd name="connsiteX1" fmla="*/ 1887444 w 3983271"/>
              <a:gd name="connsiteY1" fmla="*/ 49311 h 1007135"/>
              <a:gd name="connsiteX2" fmla="*/ 0 w 3983271"/>
              <a:gd name="connsiteY2" fmla="*/ 252138 h 1007135"/>
              <a:gd name="connsiteX0" fmla="*/ 3970571 w 3970571"/>
              <a:gd name="connsiteY0" fmla="*/ 983510 h 983510"/>
              <a:gd name="connsiteX1" fmla="*/ 1874744 w 3970571"/>
              <a:gd name="connsiteY1" fmla="*/ 25686 h 983510"/>
              <a:gd name="connsiteX2" fmla="*/ 0 w 3970571"/>
              <a:gd name="connsiteY2" fmla="*/ 463463 h 983510"/>
              <a:gd name="connsiteX0" fmla="*/ 3970571 w 3970571"/>
              <a:gd name="connsiteY0" fmla="*/ 826155 h 826155"/>
              <a:gd name="connsiteX1" fmla="*/ 1976344 w 3970571"/>
              <a:gd name="connsiteY1" fmla="*/ 39781 h 826155"/>
              <a:gd name="connsiteX2" fmla="*/ 0 w 3970571"/>
              <a:gd name="connsiteY2" fmla="*/ 306108 h 826155"/>
              <a:gd name="connsiteX0" fmla="*/ 3970571 w 3970571"/>
              <a:gd name="connsiteY0" fmla="*/ 818594 h 818594"/>
              <a:gd name="connsiteX1" fmla="*/ 1976344 w 3970571"/>
              <a:gd name="connsiteY1" fmla="*/ 32220 h 818594"/>
              <a:gd name="connsiteX2" fmla="*/ 0 w 3970571"/>
              <a:gd name="connsiteY2" fmla="*/ 298547 h 818594"/>
              <a:gd name="connsiteX0" fmla="*/ 3970571 w 3970571"/>
              <a:gd name="connsiteY0" fmla="*/ 818594 h 818594"/>
              <a:gd name="connsiteX1" fmla="*/ 1976344 w 3970571"/>
              <a:gd name="connsiteY1" fmla="*/ 32220 h 818594"/>
              <a:gd name="connsiteX2" fmla="*/ 0 w 3970571"/>
              <a:gd name="connsiteY2" fmla="*/ 298547 h 818594"/>
              <a:gd name="connsiteX0" fmla="*/ 3708104 w 3708104"/>
              <a:gd name="connsiteY0" fmla="*/ 649261 h 649261"/>
              <a:gd name="connsiteX1" fmla="*/ 1976344 w 3708104"/>
              <a:gd name="connsiteY1" fmla="*/ 32220 h 649261"/>
              <a:gd name="connsiteX2" fmla="*/ 0 w 3708104"/>
              <a:gd name="connsiteY2" fmla="*/ 298547 h 649261"/>
              <a:gd name="connsiteX0" fmla="*/ 2768304 w 2768304"/>
              <a:gd name="connsiteY0" fmla="*/ 694052 h 694052"/>
              <a:gd name="connsiteX1" fmla="*/ 1036544 w 2768304"/>
              <a:gd name="connsiteY1" fmla="*/ 77011 h 694052"/>
              <a:gd name="connsiteX2" fmla="*/ 0 w 2768304"/>
              <a:gd name="connsiteY2" fmla="*/ 152838 h 694052"/>
              <a:gd name="connsiteX0" fmla="*/ 2768304 w 2768304"/>
              <a:gd name="connsiteY0" fmla="*/ 629177 h 629177"/>
              <a:gd name="connsiteX1" fmla="*/ 1569944 w 2768304"/>
              <a:gd name="connsiteY1" fmla="*/ 177236 h 629177"/>
              <a:gd name="connsiteX2" fmla="*/ 0 w 2768304"/>
              <a:gd name="connsiteY2" fmla="*/ 87963 h 629177"/>
              <a:gd name="connsiteX0" fmla="*/ 2755604 w 2755604"/>
              <a:gd name="connsiteY0" fmla="*/ 921277 h 921277"/>
              <a:gd name="connsiteX1" fmla="*/ 1569944 w 2755604"/>
              <a:gd name="connsiteY1" fmla="*/ 177236 h 921277"/>
              <a:gd name="connsiteX2" fmla="*/ 0 w 2755604"/>
              <a:gd name="connsiteY2" fmla="*/ 87963 h 921277"/>
              <a:gd name="connsiteX0" fmla="*/ 2755604 w 2755604"/>
              <a:gd name="connsiteY0" fmla="*/ 935649 h 935649"/>
              <a:gd name="connsiteX1" fmla="*/ 1569944 w 2755604"/>
              <a:gd name="connsiteY1" fmla="*/ 140808 h 935649"/>
              <a:gd name="connsiteX2" fmla="*/ 0 w 2755604"/>
              <a:gd name="connsiteY2" fmla="*/ 102335 h 935649"/>
              <a:gd name="connsiteX0" fmla="*/ 2755604 w 2755604"/>
              <a:gd name="connsiteY0" fmla="*/ 980341 h 980341"/>
              <a:gd name="connsiteX1" fmla="*/ 1569944 w 2755604"/>
              <a:gd name="connsiteY1" fmla="*/ 185500 h 980341"/>
              <a:gd name="connsiteX2" fmla="*/ 0 w 2755604"/>
              <a:gd name="connsiteY2" fmla="*/ 147027 h 980341"/>
              <a:gd name="connsiteX0" fmla="*/ 2755604 w 2755604"/>
              <a:gd name="connsiteY0" fmla="*/ 980341 h 980341"/>
              <a:gd name="connsiteX1" fmla="*/ 1569944 w 2755604"/>
              <a:gd name="connsiteY1" fmla="*/ 185500 h 980341"/>
              <a:gd name="connsiteX2" fmla="*/ 0 w 2755604"/>
              <a:gd name="connsiteY2" fmla="*/ 147027 h 980341"/>
              <a:gd name="connsiteX0" fmla="*/ 2755604 w 2755604"/>
              <a:gd name="connsiteY0" fmla="*/ 980341 h 980341"/>
              <a:gd name="connsiteX1" fmla="*/ 1709644 w 2755604"/>
              <a:gd name="connsiteY1" fmla="*/ 185500 h 980341"/>
              <a:gd name="connsiteX2" fmla="*/ 0 w 2755604"/>
              <a:gd name="connsiteY2" fmla="*/ 147027 h 980341"/>
              <a:gd name="connsiteX0" fmla="*/ 2755604 w 2755604"/>
              <a:gd name="connsiteY0" fmla="*/ 980341 h 980341"/>
              <a:gd name="connsiteX1" fmla="*/ 1709644 w 2755604"/>
              <a:gd name="connsiteY1" fmla="*/ 185500 h 980341"/>
              <a:gd name="connsiteX2" fmla="*/ 0 w 2755604"/>
              <a:gd name="connsiteY2" fmla="*/ 147027 h 980341"/>
              <a:gd name="connsiteX0" fmla="*/ 2755604 w 2755604"/>
              <a:gd name="connsiteY0" fmla="*/ 980341 h 980341"/>
              <a:gd name="connsiteX1" fmla="*/ 1709644 w 2755604"/>
              <a:gd name="connsiteY1" fmla="*/ 185500 h 980341"/>
              <a:gd name="connsiteX2" fmla="*/ 0 w 2755604"/>
              <a:gd name="connsiteY2" fmla="*/ 147027 h 980341"/>
              <a:gd name="connsiteX0" fmla="*/ 3733504 w 3733504"/>
              <a:gd name="connsiteY0" fmla="*/ 135900 h 360802"/>
              <a:gd name="connsiteX1" fmla="*/ 1709644 w 3733504"/>
              <a:gd name="connsiteY1" fmla="*/ 268160 h 360802"/>
              <a:gd name="connsiteX2" fmla="*/ 0 w 3733504"/>
              <a:gd name="connsiteY2" fmla="*/ 229687 h 360802"/>
              <a:gd name="connsiteX0" fmla="*/ 3733504 w 3733504"/>
              <a:gd name="connsiteY0" fmla="*/ 475613 h 569400"/>
              <a:gd name="connsiteX1" fmla="*/ 2408144 w 3733504"/>
              <a:gd name="connsiteY1" fmla="*/ 61772 h 569400"/>
              <a:gd name="connsiteX2" fmla="*/ 0 w 3733504"/>
              <a:gd name="connsiteY2" fmla="*/ 569400 h 569400"/>
              <a:gd name="connsiteX0" fmla="*/ 2476204 w 2476204"/>
              <a:gd name="connsiteY0" fmla="*/ 545993 h 545993"/>
              <a:gd name="connsiteX1" fmla="*/ 1150844 w 2476204"/>
              <a:gd name="connsiteY1" fmla="*/ 132152 h 545993"/>
              <a:gd name="connsiteX2" fmla="*/ 0 w 2476204"/>
              <a:gd name="connsiteY2" fmla="*/ 220679 h 545993"/>
              <a:gd name="connsiteX0" fmla="*/ 2476204 w 2476204"/>
              <a:gd name="connsiteY0" fmla="*/ 536132 h 536132"/>
              <a:gd name="connsiteX1" fmla="*/ 1150844 w 2476204"/>
              <a:gd name="connsiteY1" fmla="*/ 122291 h 536132"/>
              <a:gd name="connsiteX2" fmla="*/ 0 w 2476204"/>
              <a:gd name="connsiteY2" fmla="*/ 210818 h 536132"/>
              <a:gd name="connsiteX0" fmla="*/ 2476204 w 2476204"/>
              <a:gd name="connsiteY0" fmla="*/ 536131 h 536131"/>
              <a:gd name="connsiteX1" fmla="*/ 1442944 w 2476204"/>
              <a:gd name="connsiteY1" fmla="*/ 122290 h 536131"/>
              <a:gd name="connsiteX2" fmla="*/ 0 w 2476204"/>
              <a:gd name="connsiteY2" fmla="*/ 210817 h 536131"/>
              <a:gd name="connsiteX0" fmla="*/ 2476204 w 2476204"/>
              <a:gd name="connsiteY0" fmla="*/ 502454 h 502454"/>
              <a:gd name="connsiteX1" fmla="*/ 1442944 w 2476204"/>
              <a:gd name="connsiteY1" fmla="*/ 88613 h 502454"/>
              <a:gd name="connsiteX2" fmla="*/ 0 w 2476204"/>
              <a:gd name="connsiteY2" fmla="*/ 177140 h 502454"/>
              <a:gd name="connsiteX0" fmla="*/ 2476204 w 2476204"/>
              <a:gd name="connsiteY0" fmla="*/ 502453 h 502453"/>
              <a:gd name="connsiteX1" fmla="*/ 1442944 w 2476204"/>
              <a:gd name="connsiteY1" fmla="*/ 88612 h 502453"/>
              <a:gd name="connsiteX2" fmla="*/ 0 w 2476204"/>
              <a:gd name="connsiteY2" fmla="*/ 177139 h 502453"/>
              <a:gd name="connsiteX0" fmla="*/ 2476204 w 2476204"/>
              <a:gd name="connsiteY0" fmla="*/ 502453 h 502453"/>
              <a:gd name="connsiteX1" fmla="*/ 1442944 w 2476204"/>
              <a:gd name="connsiteY1" fmla="*/ 88612 h 502453"/>
              <a:gd name="connsiteX2" fmla="*/ 0 w 2476204"/>
              <a:gd name="connsiteY2" fmla="*/ 177139 h 502453"/>
              <a:gd name="connsiteX0" fmla="*/ 2476204 w 2476204"/>
              <a:gd name="connsiteY0" fmla="*/ 502453 h 502453"/>
              <a:gd name="connsiteX1" fmla="*/ 1442944 w 2476204"/>
              <a:gd name="connsiteY1" fmla="*/ 88612 h 502453"/>
              <a:gd name="connsiteX2" fmla="*/ 0 w 2476204"/>
              <a:gd name="connsiteY2" fmla="*/ 177139 h 502453"/>
              <a:gd name="connsiteX0" fmla="*/ 2476204 w 2476204"/>
              <a:gd name="connsiteY0" fmla="*/ 502453 h 502453"/>
              <a:gd name="connsiteX1" fmla="*/ 1442944 w 2476204"/>
              <a:gd name="connsiteY1" fmla="*/ 88612 h 502453"/>
              <a:gd name="connsiteX2" fmla="*/ 0 w 2476204"/>
              <a:gd name="connsiteY2" fmla="*/ 177139 h 502453"/>
              <a:gd name="connsiteX0" fmla="*/ 2476204 w 2476204"/>
              <a:gd name="connsiteY0" fmla="*/ 520597 h 520597"/>
              <a:gd name="connsiteX1" fmla="*/ 1481044 w 2476204"/>
              <a:gd name="connsiteY1" fmla="*/ 81356 h 520597"/>
              <a:gd name="connsiteX2" fmla="*/ 0 w 2476204"/>
              <a:gd name="connsiteY2" fmla="*/ 195283 h 520597"/>
              <a:gd name="connsiteX0" fmla="*/ 2476204 w 2476204"/>
              <a:gd name="connsiteY0" fmla="*/ 520597 h 520597"/>
              <a:gd name="connsiteX1" fmla="*/ 1481044 w 2476204"/>
              <a:gd name="connsiteY1" fmla="*/ 81356 h 520597"/>
              <a:gd name="connsiteX2" fmla="*/ 0 w 2476204"/>
              <a:gd name="connsiteY2" fmla="*/ 195283 h 520597"/>
              <a:gd name="connsiteX0" fmla="*/ 2476204 w 2476204"/>
              <a:gd name="connsiteY0" fmla="*/ 520597 h 520597"/>
              <a:gd name="connsiteX1" fmla="*/ 1481044 w 2476204"/>
              <a:gd name="connsiteY1" fmla="*/ 81356 h 520597"/>
              <a:gd name="connsiteX2" fmla="*/ 0 w 2476204"/>
              <a:gd name="connsiteY2" fmla="*/ 195283 h 520597"/>
              <a:gd name="connsiteX0" fmla="*/ 2476204 w 2476204"/>
              <a:gd name="connsiteY0" fmla="*/ 469570 h 469570"/>
              <a:gd name="connsiteX1" fmla="*/ 1506444 w 2476204"/>
              <a:gd name="connsiteY1" fmla="*/ 106530 h 469570"/>
              <a:gd name="connsiteX2" fmla="*/ 0 w 2476204"/>
              <a:gd name="connsiteY2" fmla="*/ 144256 h 469570"/>
              <a:gd name="connsiteX0" fmla="*/ 2476204 w 2476204"/>
              <a:gd name="connsiteY0" fmla="*/ 469570 h 469570"/>
              <a:gd name="connsiteX1" fmla="*/ 1506444 w 2476204"/>
              <a:gd name="connsiteY1" fmla="*/ 106530 h 469570"/>
              <a:gd name="connsiteX2" fmla="*/ 0 w 2476204"/>
              <a:gd name="connsiteY2" fmla="*/ 144256 h 469570"/>
              <a:gd name="connsiteX0" fmla="*/ 2476204 w 2476204"/>
              <a:gd name="connsiteY0" fmla="*/ 464301 h 464301"/>
              <a:gd name="connsiteX1" fmla="*/ 1506444 w 2476204"/>
              <a:gd name="connsiteY1" fmla="*/ 101261 h 464301"/>
              <a:gd name="connsiteX2" fmla="*/ 0 w 2476204"/>
              <a:gd name="connsiteY2" fmla="*/ 138987 h 464301"/>
              <a:gd name="connsiteX0" fmla="*/ 2476204 w 2476204"/>
              <a:gd name="connsiteY0" fmla="*/ 471934 h 471934"/>
              <a:gd name="connsiteX1" fmla="*/ 1531844 w 2476204"/>
              <a:gd name="connsiteY1" fmla="*/ 96193 h 471934"/>
              <a:gd name="connsiteX2" fmla="*/ 0 w 2476204"/>
              <a:gd name="connsiteY2" fmla="*/ 146620 h 471934"/>
            </a:gdLst>
            <a:ahLst/>
            <a:cxnLst>
              <a:cxn ang="0">
                <a:pos x="connsiteX0" y="connsiteY0"/>
              </a:cxn>
              <a:cxn ang="0">
                <a:pos x="connsiteX1" y="connsiteY1"/>
              </a:cxn>
              <a:cxn ang="0">
                <a:pos x="connsiteX2" y="connsiteY2"/>
              </a:cxn>
            </a:cxnLst>
            <a:rect l="l" t="t" r="r" b="b"/>
            <a:pathLst>
              <a:path w="2476204" h="471934">
                <a:moveTo>
                  <a:pt x="2476204" y="471934"/>
                </a:moveTo>
                <a:cubicBezTo>
                  <a:pt x="1889015" y="225405"/>
                  <a:pt x="2049672" y="260125"/>
                  <a:pt x="1531844" y="96193"/>
                </a:cubicBezTo>
                <a:cubicBezTo>
                  <a:pt x="823516" y="-61389"/>
                  <a:pt x="406400" y="-11758"/>
                  <a:pt x="0" y="146620"/>
                </a:cubicBezTo>
              </a:path>
            </a:pathLst>
          </a:custGeom>
          <a:noFill/>
          <a:ln w="635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任意多边形 44"/>
          <p:cNvSpPr/>
          <p:nvPr/>
        </p:nvSpPr>
        <p:spPr>
          <a:xfrm>
            <a:off x="2317493" y="1452672"/>
            <a:ext cx="4828953" cy="1007174"/>
          </a:xfrm>
          <a:custGeom>
            <a:avLst/>
            <a:gdLst>
              <a:gd name="connsiteX0" fmla="*/ 3971365 w 3971365"/>
              <a:gd name="connsiteY0" fmla="*/ 1101317 h 1101317"/>
              <a:gd name="connsiteX1" fmla="*/ 2008094 w 3971365"/>
              <a:gd name="connsiteY1" fmla="*/ 43481 h 1101317"/>
              <a:gd name="connsiteX2" fmla="*/ 0 w 3971365"/>
              <a:gd name="connsiteY2" fmla="*/ 303458 h 1101317"/>
              <a:gd name="connsiteX0" fmla="*/ 3971365 w 3971365"/>
              <a:gd name="connsiteY0" fmla="*/ 1101317 h 1101317"/>
              <a:gd name="connsiteX1" fmla="*/ 2198594 w 3971365"/>
              <a:gd name="connsiteY1" fmla="*/ 43481 h 1101317"/>
              <a:gd name="connsiteX2" fmla="*/ 0 w 3971365"/>
              <a:gd name="connsiteY2" fmla="*/ 303458 h 1101317"/>
              <a:gd name="connsiteX0" fmla="*/ 3971365 w 3971365"/>
              <a:gd name="connsiteY0" fmla="*/ 1053089 h 1053089"/>
              <a:gd name="connsiteX1" fmla="*/ 2230344 w 3971365"/>
              <a:gd name="connsiteY1" fmla="*/ 52403 h 1053089"/>
              <a:gd name="connsiteX2" fmla="*/ 0 w 3971365"/>
              <a:gd name="connsiteY2" fmla="*/ 255230 h 1053089"/>
              <a:gd name="connsiteX0" fmla="*/ 3971365 w 3971365"/>
              <a:gd name="connsiteY0" fmla="*/ 1013252 h 1013252"/>
              <a:gd name="connsiteX1" fmla="*/ 2217644 w 3971365"/>
              <a:gd name="connsiteY1" fmla="*/ 63366 h 1013252"/>
              <a:gd name="connsiteX2" fmla="*/ 0 w 3971365"/>
              <a:gd name="connsiteY2" fmla="*/ 215393 h 1013252"/>
              <a:gd name="connsiteX0" fmla="*/ 3971365 w 3971365"/>
              <a:gd name="connsiteY0" fmla="*/ 1027780 h 1027780"/>
              <a:gd name="connsiteX1" fmla="*/ 2217644 w 3971365"/>
              <a:gd name="connsiteY1" fmla="*/ 58844 h 1027780"/>
              <a:gd name="connsiteX2" fmla="*/ 0 w 3971365"/>
              <a:gd name="connsiteY2" fmla="*/ 229921 h 1027780"/>
              <a:gd name="connsiteX0" fmla="*/ 3971365 w 3971365"/>
              <a:gd name="connsiteY0" fmla="*/ 1044640 h 1044640"/>
              <a:gd name="connsiteX1" fmla="*/ 2217644 w 3971365"/>
              <a:gd name="connsiteY1" fmla="*/ 75704 h 1044640"/>
              <a:gd name="connsiteX2" fmla="*/ 0 w 3971365"/>
              <a:gd name="connsiteY2" fmla="*/ 246781 h 1044640"/>
              <a:gd name="connsiteX0" fmla="*/ 3971365 w 3971365"/>
              <a:gd name="connsiteY0" fmla="*/ 1069663 h 1069663"/>
              <a:gd name="connsiteX1" fmla="*/ 1906494 w 3971365"/>
              <a:gd name="connsiteY1" fmla="*/ 68977 h 1069663"/>
              <a:gd name="connsiteX2" fmla="*/ 0 w 3971365"/>
              <a:gd name="connsiteY2" fmla="*/ 271804 h 1069663"/>
              <a:gd name="connsiteX0" fmla="*/ 3971365 w 3971365"/>
              <a:gd name="connsiteY0" fmla="*/ 1100969 h 1100969"/>
              <a:gd name="connsiteX1" fmla="*/ 1912844 w 3971365"/>
              <a:gd name="connsiteY1" fmla="*/ 62183 h 1100969"/>
              <a:gd name="connsiteX2" fmla="*/ 0 w 3971365"/>
              <a:gd name="connsiteY2" fmla="*/ 303110 h 1100969"/>
              <a:gd name="connsiteX0" fmla="*/ 3971365 w 3971365"/>
              <a:gd name="connsiteY0" fmla="*/ 1071850 h 1071850"/>
              <a:gd name="connsiteX1" fmla="*/ 1912844 w 3971365"/>
              <a:gd name="connsiteY1" fmla="*/ 33064 h 1071850"/>
              <a:gd name="connsiteX2" fmla="*/ 0 w 3971365"/>
              <a:gd name="connsiteY2" fmla="*/ 273991 h 1071850"/>
              <a:gd name="connsiteX0" fmla="*/ 3971365 w 3971365"/>
              <a:gd name="connsiteY0" fmla="*/ 1111338 h 1111338"/>
              <a:gd name="connsiteX1" fmla="*/ 1931894 w 3971365"/>
              <a:gd name="connsiteY1" fmla="*/ 28102 h 1111338"/>
              <a:gd name="connsiteX2" fmla="*/ 0 w 3971365"/>
              <a:gd name="connsiteY2" fmla="*/ 313479 h 1111338"/>
              <a:gd name="connsiteX0" fmla="*/ 3971365 w 3971365"/>
              <a:gd name="connsiteY0" fmla="*/ 1099871 h 1099871"/>
              <a:gd name="connsiteX1" fmla="*/ 1931894 w 3971365"/>
              <a:gd name="connsiteY1" fmla="*/ 16635 h 1099871"/>
              <a:gd name="connsiteX2" fmla="*/ 0 w 3971365"/>
              <a:gd name="connsiteY2" fmla="*/ 302012 h 1099871"/>
              <a:gd name="connsiteX0" fmla="*/ 3971365 w 3971365"/>
              <a:gd name="connsiteY0" fmla="*/ 1084378 h 1084378"/>
              <a:gd name="connsiteX1" fmla="*/ 1931894 w 3971365"/>
              <a:gd name="connsiteY1" fmla="*/ 1142 h 1084378"/>
              <a:gd name="connsiteX2" fmla="*/ 0 w 3971365"/>
              <a:gd name="connsiteY2" fmla="*/ 286519 h 1084378"/>
              <a:gd name="connsiteX0" fmla="*/ 3971365 w 3971365"/>
              <a:gd name="connsiteY0" fmla="*/ 1001985 h 1001985"/>
              <a:gd name="connsiteX1" fmla="*/ 1887444 w 3971365"/>
              <a:gd name="connsiteY1" fmla="*/ 1299 h 1001985"/>
              <a:gd name="connsiteX2" fmla="*/ 0 w 3971365"/>
              <a:gd name="connsiteY2" fmla="*/ 204126 h 1001985"/>
              <a:gd name="connsiteX0" fmla="*/ 3971365 w 3971365"/>
              <a:gd name="connsiteY0" fmla="*/ 1072436 h 1072436"/>
              <a:gd name="connsiteX1" fmla="*/ 1887444 w 3971365"/>
              <a:gd name="connsiteY1" fmla="*/ 71750 h 1072436"/>
              <a:gd name="connsiteX2" fmla="*/ 0 w 3971365"/>
              <a:gd name="connsiteY2" fmla="*/ 274577 h 1072436"/>
              <a:gd name="connsiteX0" fmla="*/ 3971365 w 3971365"/>
              <a:gd name="connsiteY0" fmla="*/ 1036693 h 1036693"/>
              <a:gd name="connsiteX1" fmla="*/ 1887444 w 3971365"/>
              <a:gd name="connsiteY1" fmla="*/ 36007 h 1036693"/>
              <a:gd name="connsiteX2" fmla="*/ 0 w 3971365"/>
              <a:gd name="connsiteY2" fmla="*/ 238834 h 1036693"/>
              <a:gd name="connsiteX0" fmla="*/ 3983271 w 3983271"/>
              <a:gd name="connsiteY0" fmla="*/ 1007135 h 1007135"/>
              <a:gd name="connsiteX1" fmla="*/ 1887444 w 3983271"/>
              <a:gd name="connsiteY1" fmla="*/ 49311 h 1007135"/>
              <a:gd name="connsiteX2" fmla="*/ 0 w 3983271"/>
              <a:gd name="connsiteY2" fmla="*/ 252138 h 1007135"/>
              <a:gd name="connsiteX0" fmla="*/ 3970571 w 3970571"/>
              <a:gd name="connsiteY0" fmla="*/ 983510 h 983510"/>
              <a:gd name="connsiteX1" fmla="*/ 1874744 w 3970571"/>
              <a:gd name="connsiteY1" fmla="*/ 25686 h 983510"/>
              <a:gd name="connsiteX2" fmla="*/ 0 w 3970571"/>
              <a:gd name="connsiteY2" fmla="*/ 463463 h 983510"/>
              <a:gd name="connsiteX0" fmla="*/ 3970571 w 3970571"/>
              <a:gd name="connsiteY0" fmla="*/ 826155 h 826155"/>
              <a:gd name="connsiteX1" fmla="*/ 1976344 w 3970571"/>
              <a:gd name="connsiteY1" fmla="*/ 39781 h 826155"/>
              <a:gd name="connsiteX2" fmla="*/ 0 w 3970571"/>
              <a:gd name="connsiteY2" fmla="*/ 306108 h 826155"/>
              <a:gd name="connsiteX0" fmla="*/ 3970571 w 3970571"/>
              <a:gd name="connsiteY0" fmla="*/ 818594 h 818594"/>
              <a:gd name="connsiteX1" fmla="*/ 1976344 w 3970571"/>
              <a:gd name="connsiteY1" fmla="*/ 32220 h 818594"/>
              <a:gd name="connsiteX2" fmla="*/ 0 w 3970571"/>
              <a:gd name="connsiteY2" fmla="*/ 298547 h 818594"/>
              <a:gd name="connsiteX0" fmla="*/ 3970571 w 3970571"/>
              <a:gd name="connsiteY0" fmla="*/ 818594 h 818594"/>
              <a:gd name="connsiteX1" fmla="*/ 1976344 w 3970571"/>
              <a:gd name="connsiteY1" fmla="*/ 32220 h 818594"/>
              <a:gd name="connsiteX2" fmla="*/ 0 w 3970571"/>
              <a:gd name="connsiteY2" fmla="*/ 298547 h 818594"/>
              <a:gd name="connsiteX0" fmla="*/ 3708104 w 3708104"/>
              <a:gd name="connsiteY0" fmla="*/ 649261 h 649261"/>
              <a:gd name="connsiteX1" fmla="*/ 1976344 w 3708104"/>
              <a:gd name="connsiteY1" fmla="*/ 32220 h 649261"/>
              <a:gd name="connsiteX2" fmla="*/ 0 w 3708104"/>
              <a:gd name="connsiteY2" fmla="*/ 298547 h 649261"/>
              <a:gd name="connsiteX0" fmla="*/ 3708104 w 3708104"/>
              <a:gd name="connsiteY0" fmla="*/ 706841 h 706841"/>
              <a:gd name="connsiteX1" fmla="*/ 2077944 w 3708104"/>
              <a:gd name="connsiteY1" fmla="*/ 26300 h 706841"/>
              <a:gd name="connsiteX2" fmla="*/ 0 w 3708104"/>
              <a:gd name="connsiteY2" fmla="*/ 356127 h 706841"/>
              <a:gd name="connsiteX0" fmla="*/ 6438604 w 6438604"/>
              <a:gd name="connsiteY0" fmla="*/ 681441 h 681441"/>
              <a:gd name="connsiteX1" fmla="*/ 2077944 w 6438604"/>
              <a:gd name="connsiteY1" fmla="*/ 26300 h 681441"/>
              <a:gd name="connsiteX2" fmla="*/ 0 w 6438604"/>
              <a:gd name="connsiteY2" fmla="*/ 356127 h 681441"/>
              <a:gd name="connsiteX0" fmla="*/ 6438604 w 6438604"/>
              <a:gd name="connsiteY0" fmla="*/ 1362077 h 1362077"/>
              <a:gd name="connsiteX1" fmla="*/ 3627344 w 6438604"/>
              <a:gd name="connsiteY1" fmla="*/ 8435 h 1362077"/>
              <a:gd name="connsiteX2" fmla="*/ 0 w 6438604"/>
              <a:gd name="connsiteY2" fmla="*/ 1036763 h 1362077"/>
              <a:gd name="connsiteX0" fmla="*/ 6438604 w 6438604"/>
              <a:gd name="connsiteY0" fmla="*/ 1353642 h 1353642"/>
              <a:gd name="connsiteX1" fmla="*/ 3627344 w 6438604"/>
              <a:gd name="connsiteY1" fmla="*/ 0 h 1353642"/>
              <a:gd name="connsiteX2" fmla="*/ 0 w 6438604"/>
              <a:gd name="connsiteY2" fmla="*/ 1028328 h 1353642"/>
              <a:gd name="connsiteX0" fmla="*/ 6438604 w 6438604"/>
              <a:gd name="connsiteY0" fmla="*/ 1353642 h 1353642"/>
              <a:gd name="connsiteX1" fmla="*/ 3627344 w 6438604"/>
              <a:gd name="connsiteY1" fmla="*/ 0 h 1353642"/>
              <a:gd name="connsiteX2" fmla="*/ 0 w 6438604"/>
              <a:gd name="connsiteY2" fmla="*/ 1028328 h 1353642"/>
              <a:gd name="connsiteX0" fmla="*/ 6438604 w 6438604"/>
              <a:gd name="connsiteY0" fmla="*/ 1353642 h 1353642"/>
              <a:gd name="connsiteX1" fmla="*/ 3627344 w 6438604"/>
              <a:gd name="connsiteY1" fmla="*/ 0 h 1353642"/>
              <a:gd name="connsiteX2" fmla="*/ 0 w 6438604"/>
              <a:gd name="connsiteY2" fmla="*/ 1028328 h 1353642"/>
              <a:gd name="connsiteX0" fmla="*/ 6438604 w 6438604"/>
              <a:gd name="connsiteY0" fmla="*/ 1353642 h 1353642"/>
              <a:gd name="connsiteX1" fmla="*/ 3627344 w 6438604"/>
              <a:gd name="connsiteY1" fmla="*/ 0 h 1353642"/>
              <a:gd name="connsiteX2" fmla="*/ 0 w 6438604"/>
              <a:gd name="connsiteY2" fmla="*/ 1028328 h 1353642"/>
              <a:gd name="connsiteX0" fmla="*/ 6438604 w 6438604"/>
              <a:gd name="connsiteY0" fmla="*/ 1340942 h 1340942"/>
              <a:gd name="connsiteX1" fmla="*/ 3754344 w 6438604"/>
              <a:gd name="connsiteY1" fmla="*/ 0 h 1340942"/>
              <a:gd name="connsiteX2" fmla="*/ 0 w 6438604"/>
              <a:gd name="connsiteY2" fmla="*/ 1015628 h 1340942"/>
              <a:gd name="connsiteX0" fmla="*/ 6438604 w 6438604"/>
              <a:gd name="connsiteY0" fmla="*/ 1342899 h 1342899"/>
              <a:gd name="connsiteX1" fmla="*/ 3754344 w 6438604"/>
              <a:gd name="connsiteY1" fmla="*/ 1957 h 1342899"/>
              <a:gd name="connsiteX2" fmla="*/ 0 w 6438604"/>
              <a:gd name="connsiteY2" fmla="*/ 1017585 h 1342899"/>
              <a:gd name="connsiteX0" fmla="*/ 6438604 w 6438604"/>
              <a:gd name="connsiteY0" fmla="*/ 1342900 h 1342900"/>
              <a:gd name="connsiteX1" fmla="*/ 3754344 w 6438604"/>
              <a:gd name="connsiteY1" fmla="*/ 1958 h 1342900"/>
              <a:gd name="connsiteX2" fmla="*/ 0 w 6438604"/>
              <a:gd name="connsiteY2" fmla="*/ 1017586 h 1342900"/>
              <a:gd name="connsiteX0" fmla="*/ 6438604 w 6438604"/>
              <a:gd name="connsiteY0" fmla="*/ 1342900 h 1342900"/>
              <a:gd name="connsiteX1" fmla="*/ 3754344 w 6438604"/>
              <a:gd name="connsiteY1" fmla="*/ 1958 h 1342900"/>
              <a:gd name="connsiteX2" fmla="*/ 0 w 6438604"/>
              <a:gd name="connsiteY2" fmla="*/ 1017586 h 1342900"/>
            </a:gdLst>
            <a:ahLst/>
            <a:cxnLst>
              <a:cxn ang="0">
                <a:pos x="connsiteX0" y="connsiteY0"/>
              </a:cxn>
              <a:cxn ang="0">
                <a:pos x="connsiteX1" y="connsiteY1"/>
              </a:cxn>
              <a:cxn ang="0">
                <a:pos x="connsiteX2" y="connsiteY2"/>
              </a:cxn>
            </a:cxnLst>
            <a:rect l="l" t="t" r="r" b="b"/>
            <a:pathLst>
              <a:path w="6438604" h="1342900">
                <a:moveTo>
                  <a:pt x="6438604" y="1342900"/>
                </a:moveTo>
                <a:cubicBezTo>
                  <a:pt x="5724415" y="169269"/>
                  <a:pt x="4703972" y="51589"/>
                  <a:pt x="3754344" y="1958"/>
                </a:cubicBezTo>
                <a:cubicBezTo>
                  <a:pt x="1941116" y="-41325"/>
                  <a:pt x="622300" y="643308"/>
                  <a:pt x="0" y="1017586"/>
                </a:cubicBezTo>
              </a:path>
            </a:pathLst>
          </a:custGeom>
          <a:noFill/>
          <a:ln w="635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27" name="组合 26"/>
          <p:cNvGrpSpPr/>
          <p:nvPr/>
        </p:nvGrpSpPr>
        <p:grpSpPr>
          <a:xfrm>
            <a:off x="-170363" y="411956"/>
            <a:ext cx="3636486" cy="397638"/>
            <a:chOff x="-238126" y="8246987"/>
            <a:chExt cx="4848648" cy="530184"/>
          </a:xfrm>
        </p:grpSpPr>
        <p:sp>
          <p:nvSpPr>
            <p:cNvPr id="28" name="圆角矩形 27"/>
            <p:cNvSpPr/>
            <p:nvPr/>
          </p:nvSpPr>
          <p:spPr>
            <a:xfrm>
              <a:off x="-238126" y="8246987"/>
              <a:ext cx="4556125" cy="530184"/>
            </a:xfrm>
            <a:prstGeom prst="roundRect">
              <a:avLst>
                <a:gd name="adj" fmla="val 8381"/>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9" name="矩形 28"/>
            <p:cNvSpPr/>
            <p:nvPr/>
          </p:nvSpPr>
          <p:spPr>
            <a:xfrm rot="5400000">
              <a:off x="1781893" y="8493566"/>
              <a:ext cx="324000" cy="180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6"/>
            <p:cNvSpPr txBox="1"/>
            <p:nvPr/>
          </p:nvSpPr>
          <p:spPr>
            <a:xfrm>
              <a:off x="479922" y="8260745"/>
              <a:ext cx="4130600" cy="492443"/>
            </a:xfrm>
            <a:prstGeom prst="rect">
              <a:avLst/>
            </a:prstGeom>
            <a:noFill/>
          </p:spPr>
          <p:txBody>
            <a:bodyPr wrap="square" rtlCol="0">
              <a:spAutoFit/>
            </a:bodyPr>
            <a:lstStyle/>
            <a:p>
              <a:r>
                <a:rPr lang="zh-CN" altLang="en-US" sz="1800" b="1" dirty="0">
                  <a:solidFill>
                    <a:srgbClr val="E60012"/>
                  </a:solidFill>
                  <a:latin typeface="+mj-ea"/>
                  <a:ea typeface="+mj-ea"/>
                </a:rPr>
                <a:t>销售网络 </a:t>
              </a:r>
              <a:r>
                <a:rPr lang="zh-CN" altLang="en-US" sz="1800" b="1" dirty="0" smtClean="0">
                  <a:solidFill>
                    <a:srgbClr val="E60012"/>
                  </a:solidFill>
                  <a:latin typeface="+mj-ea"/>
                  <a:ea typeface="+mj-ea"/>
                </a:rPr>
                <a:t>  </a:t>
              </a:r>
              <a:r>
                <a:rPr lang="en-US" altLang="zh-CN" dirty="0">
                  <a:ea typeface="宋体" panose="02010600030101010101" pitchFamily="2" charset="-122"/>
                </a:rPr>
                <a:t>Worldwide market</a:t>
              </a:r>
            </a:p>
          </p:txBody>
        </p:sp>
      </p:grpSp>
    </p:spTree>
    <p:extLst>
      <p:ext uri="{BB962C8B-B14F-4D97-AF65-F5344CB8AC3E}">
        <p14:creationId xmlns:p14="http://schemas.microsoft.com/office/powerpoint/2010/main" val="67292541"/>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left)">
                                      <p:cBhvr>
                                        <p:cTn id="18" dur="500"/>
                                        <p:tgtEl>
                                          <p:spTgt spid="60"/>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left)">
                                      <p:cBhvr>
                                        <p:cTn id="25" dur="500"/>
                                        <p:tgtEl>
                                          <p:spTgt spid="51"/>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left)">
                                      <p:cBhvr>
                                        <p:cTn id="32" dur="500"/>
                                        <p:tgtEl>
                                          <p:spTgt spid="56"/>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left)">
                                      <p:cBhvr>
                                        <p:cTn id="36" dur="500"/>
                                        <p:tgtEl>
                                          <p:spTgt spid="4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500"/>
                                        <p:tgtEl>
                                          <p:spTgt spid="53"/>
                                        </p:tgtEl>
                                      </p:cBhvr>
                                    </p:animEffect>
                                  </p:childTnLst>
                                </p:cTn>
                              </p:par>
                            </p:childTnLst>
                          </p:cTn>
                        </p:par>
                        <p:par>
                          <p:cTn id="40" fill="hold">
                            <p:stCondLst>
                              <p:cond delay="2500"/>
                            </p:stCondLst>
                            <p:childTnLst>
                              <p:par>
                                <p:cTn id="41" presetID="22" presetClass="entr" presetSubtype="1"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up)">
                                      <p:cBhvr>
                                        <p:cTn id="43" dur="500"/>
                                        <p:tgtEl>
                                          <p:spTgt spid="4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left)">
                                      <p:cBhvr>
                                        <p:cTn id="46" dur="500"/>
                                        <p:tgtEl>
                                          <p:spTgt spid="50"/>
                                        </p:tgtEl>
                                      </p:cBhvr>
                                    </p:animEffect>
                                  </p:childTnLst>
                                </p:cTn>
                              </p:par>
                            </p:childTnLst>
                          </p:cTn>
                        </p:par>
                        <p:par>
                          <p:cTn id="47" fill="hold">
                            <p:stCondLst>
                              <p:cond delay="3000"/>
                            </p:stCondLst>
                            <p:childTnLst>
                              <p:par>
                                <p:cTn id="48" presetID="22" presetClass="entr" presetSubtype="2"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right)">
                                      <p:cBhvr>
                                        <p:cTn id="50" dur="500"/>
                                        <p:tgtEl>
                                          <p:spTgt spid="40"/>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500"/>
                                        <p:tgtEl>
                                          <p:spTgt spid="49"/>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right)">
                                      <p:cBhvr>
                                        <p:cTn id="60" dur="500"/>
                                        <p:tgtEl>
                                          <p:spTgt spid="43"/>
                                        </p:tgtEl>
                                      </p:cBhvr>
                                    </p:animEffect>
                                  </p:childTnLst>
                                </p:cTn>
                              </p:par>
                            </p:childTnLst>
                          </p:cTn>
                        </p:par>
                        <p:par>
                          <p:cTn id="61" fill="hold">
                            <p:stCondLst>
                              <p:cond delay="4000"/>
                            </p:stCondLst>
                            <p:childTnLst>
                              <p:par>
                                <p:cTn id="62" presetID="22" presetClass="entr" presetSubtype="8"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wipe(left)">
                                      <p:cBhvr>
                                        <p:cTn id="64" dur="500"/>
                                        <p:tgtEl>
                                          <p:spTgt spid="42"/>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right)">
                                      <p:cBhvr>
                                        <p:cTn id="67" dur="500"/>
                                        <p:tgtEl>
                                          <p:spTgt spid="44"/>
                                        </p:tgtEl>
                                      </p:cBhvr>
                                    </p:animEffect>
                                  </p:childTnLst>
                                </p:cTn>
                              </p:par>
                            </p:childTnLst>
                          </p:cTn>
                        </p:par>
                        <p:par>
                          <p:cTn id="68" fill="hold">
                            <p:stCondLst>
                              <p:cond delay="4500"/>
                            </p:stCondLst>
                            <p:childTnLst>
                              <p:par>
                                <p:cTn id="69" presetID="22" presetClass="entr" presetSubtype="8"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500"/>
                                        <p:tgtEl>
                                          <p:spTgt spid="39"/>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wipe(right)">
                                      <p:cBhvr>
                                        <p:cTn id="7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P spid="47" grpId="0" animBg="1"/>
      <p:bldP spid="48" grpId="0" animBg="1"/>
      <p:bldP spid="49" grpId="0"/>
      <p:bldP spid="50" grpId="0"/>
      <p:bldP spid="51" grpId="0"/>
      <p:bldP spid="53" grpId="0"/>
      <p:bldP spid="56" grpId="0"/>
      <p:bldP spid="60" grpId="0"/>
      <p:bldP spid="2" grpId="0" animBg="1"/>
      <p:bldP spid="39" grpId="0"/>
      <p:bldP spid="41" grpId="0"/>
      <p:bldP spid="42" grpId="0"/>
      <p:bldP spid="43" grpId="0" animBg="1"/>
      <p:bldP spid="44"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0" y="-2411"/>
            <a:ext cx="2570728" cy="5145912"/>
          </a:xfrm>
          <a:prstGeom prst="rect">
            <a:avLst/>
          </a:prstGeom>
          <a:noFill/>
          <a:extLst>
            <a:ext uri="{909E8E84-426E-40DD-AFC4-6F175D3DCCD1}">
              <a14:hiddenFill xmlns:a14="http://schemas.microsoft.com/office/drawing/2010/main">
                <a:solidFill>
                  <a:srgbClr val="FFFFFF"/>
                </a:solidFill>
              </a14:hiddenFill>
            </a:ext>
          </a:extLst>
        </p:spPr>
      </p:pic>
      <p:sp>
        <p:nvSpPr>
          <p:cNvPr id="129" name="文本框 52"/>
          <p:cNvSpPr>
            <a:spLocks noChangeArrowheads="1"/>
          </p:cNvSpPr>
          <p:nvPr/>
        </p:nvSpPr>
        <p:spPr bwMode="auto">
          <a:xfrm>
            <a:off x="5033322" y="1036685"/>
            <a:ext cx="28749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3600" b="1" dirty="0">
                <a:solidFill>
                  <a:srgbClr val="C00000"/>
                </a:solidFill>
                <a:ea typeface="微软雅黑" pitchFamily="34" charset="-122"/>
              </a:rPr>
              <a:t>企业文化</a:t>
            </a:r>
          </a:p>
        </p:txBody>
      </p:sp>
      <p:sp>
        <p:nvSpPr>
          <p:cNvPr id="130" name="TextBox 6"/>
          <p:cNvSpPr>
            <a:spLocks noChangeArrowheads="1"/>
          </p:cNvSpPr>
          <p:nvPr/>
        </p:nvSpPr>
        <p:spPr bwMode="auto">
          <a:xfrm>
            <a:off x="5129763" y="2000268"/>
            <a:ext cx="28741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2000" b="1" dirty="0" smtClean="0">
                <a:solidFill>
                  <a:srgbClr val="CD1F06"/>
                </a:solidFill>
                <a:latin typeface="Impact" pitchFamily="34" charset="0"/>
                <a:ea typeface="微软雅黑" pitchFamily="34" charset="-122"/>
                <a:sym typeface="Impact" pitchFamily="34" charset="0"/>
              </a:rPr>
              <a:t>企业使命</a:t>
            </a:r>
            <a:endParaRPr lang="en-US" altLang="zh-CN" sz="2000" b="1" dirty="0" smtClean="0">
              <a:solidFill>
                <a:srgbClr val="CD1F06"/>
              </a:solidFill>
              <a:latin typeface="Impact" pitchFamily="34" charset="0"/>
              <a:ea typeface="微软雅黑" pitchFamily="34" charset="-122"/>
              <a:sym typeface="Impact" pitchFamily="34" charset="0"/>
            </a:endParaRPr>
          </a:p>
          <a:p>
            <a:r>
              <a:rPr lang="en-US" altLang="zh-CN" sz="1600" dirty="0" smtClean="0">
                <a:latin typeface="+mn-lt"/>
                <a:ea typeface="微软雅黑" pitchFamily="34" charset="-122"/>
                <a:sym typeface="Impact" pitchFamily="34" charset="0"/>
              </a:rPr>
              <a:t>Mission</a:t>
            </a:r>
            <a:endParaRPr lang="en-US" altLang="zh-CN" sz="1600" dirty="0">
              <a:latin typeface="+mn-lt"/>
              <a:ea typeface="微软雅黑" pitchFamily="34" charset="-122"/>
              <a:sym typeface="Impact" pitchFamily="34" charset="0"/>
            </a:endParaRPr>
          </a:p>
        </p:txBody>
      </p:sp>
      <p:sp>
        <p:nvSpPr>
          <p:cNvPr id="131" name="TextBox 10"/>
          <p:cNvSpPr>
            <a:spLocks noChangeArrowheads="1"/>
          </p:cNvSpPr>
          <p:nvPr/>
        </p:nvSpPr>
        <p:spPr bwMode="auto">
          <a:xfrm>
            <a:off x="5129763" y="2666026"/>
            <a:ext cx="323095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2000" b="1" dirty="0" smtClean="0">
                <a:solidFill>
                  <a:srgbClr val="CD1F06"/>
                </a:solidFill>
                <a:latin typeface="Impact" pitchFamily="34" charset="0"/>
                <a:ea typeface="微软雅黑" pitchFamily="34" charset="-122"/>
                <a:sym typeface="Impact" pitchFamily="34" charset="0"/>
              </a:rPr>
              <a:t>核心价值观</a:t>
            </a:r>
            <a:endParaRPr lang="en-US" altLang="zh-CN" sz="2000" b="1" dirty="0" smtClean="0">
              <a:solidFill>
                <a:srgbClr val="CD1F06"/>
              </a:solidFill>
              <a:latin typeface="Impact" pitchFamily="34" charset="0"/>
              <a:ea typeface="微软雅黑" pitchFamily="34" charset="-122"/>
              <a:sym typeface="Impact" pitchFamily="34" charset="0"/>
            </a:endParaRPr>
          </a:p>
          <a:p>
            <a:r>
              <a:rPr lang="en-US" altLang="zh-CN" sz="1600" dirty="0" smtClean="0">
                <a:latin typeface="+mn-lt"/>
                <a:ea typeface="微软雅黑" pitchFamily="34" charset="-122"/>
                <a:sym typeface="Impact" pitchFamily="34" charset="0"/>
              </a:rPr>
              <a:t>Values</a:t>
            </a:r>
            <a:endParaRPr lang="en-US" altLang="zh-CN" sz="1600" dirty="0">
              <a:latin typeface="+mn-lt"/>
              <a:ea typeface="微软雅黑" pitchFamily="34" charset="-122"/>
              <a:sym typeface="Impact" pitchFamily="34" charset="0"/>
            </a:endParaRPr>
          </a:p>
        </p:txBody>
      </p:sp>
      <p:sp>
        <p:nvSpPr>
          <p:cNvPr id="132" name="TextBox 11"/>
          <p:cNvSpPr>
            <a:spLocks noChangeArrowheads="1"/>
          </p:cNvSpPr>
          <p:nvPr/>
        </p:nvSpPr>
        <p:spPr bwMode="auto">
          <a:xfrm>
            <a:off x="5129763" y="3331783"/>
            <a:ext cx="28741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2000" b="1" dirty="0" smtClean="0">
                <a:solidFill>
                  <a:srgbClr val="CD1F06"/>
                </a:solidFill>
                <a:latin typeface="Impact" pitchFamily="34" charset="0"/>
                <a:ea typeface="微软雅黑" pitchFamily="34" charset="-122"/>
                <a:sym typeface="Impact" pitchFamily="34" charset="0"/>
              </a:rPr>
              <a:t>企业</a:t>
            </a:r>
            <a:r>
              <a:rPr lang="zh-CN" altLang="en-US" sz="2000" b="1" dirty="0">
                <a:solidFill>
                  <a:srgbClr val="CD1F06"/>
                </a:solidFill>
                <a:latin typeface="Impact" pitchFamily="34" charset="0"/>
                <a:ea typeface="微软雅黑" pitchFamily="34" charset="-122"/>
                <a:sym typeface="Impact" pitchFamily="34" charset="0"/>
              </a:rPr>
              <a:t>愿</a:t>
            </a:r>
            <a:r>
              <a:rPr lang="zh-CN" altLang="en-US" sz="2000" b="1" dirty="0" smtClean="0">
                <a:solidFill>
                  <a:srgbClr val="CD1F06"/>
                </a:solidFill>
                <a:latin typeface="Impact" pitchFamily="34" charset="0"/>
                <a:ea typeface="微软雅黑" pitchFamily="34" charset="-122"/>
                <a:sym typeface="Impact" pitchFamily="34" charset="0"/>
              </a:rPr>
              <a:t>景</a:t>
            </a:r>
            <a:endParaRPr lang="en-US" altLang="zh-CN" sz="2000" b="1" dirty="0" smtClean="0">
              <a:solidFill>
                <a:srgbClr val="CD1F06"/>
              </a:solidFill>
              <a:latin typeface="Impact" pitchFamily="34" charset="0"/>
              <a:ea typeface="微软雅黑" pitchFamily="34" charset="-122"/>
              <a:sym typeface="Impact" pitchFamily="34" charset="0"/>
            </a:endParaRPr>
          </a:p>
          <a:p>
            <a:r>
              <a:rPr lang="en-US" altLang="zh-CN" sz="1600" dirty="0" smtClean="0">
                <a:latin typeface="+mn-lt"/>
                <a:ea typeface="微软雅黑" pitchFamily="34" charset="-122"/>
                <a:sym typeface="Impact" pitchFamily="34" charset="0"/>
              </a:rPr>
              <a:t>Vision</a:t>
            </a:r>
            <a:endParaRPr lang="en-US" altLang="zh-CN" sz="1600" dirty="0">
              <a:latin typeface="+mn-lt"/>
              <a:ea typeface="微软雅黑" pitchFamily="34" charset="-122"/>
              <a:sym typeface="Impact" pitchFamily="34" charset="0"/>
            </a:endParaRPr>
          </a:p>
        </p:txBody>
      </p:sp>
    </p:spTree>
    <p:extLst>
      <p:ext uri="{BB962C8B-B14F-4D97-AF65-F5344CB8AC3E}">
        <p14:creationId xmlns:p14="http://schemas.microsoft.com/office/powerpoint/2010/main" val="251315910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500" fill="hold"/>
                                        <p:tgtEl>
                                          <p:spTgt spid="129"/>
                                        </p:tgtEl>
                                        <p:attrNameLst>
                                          <p:attrName>ppt_x</p:attrName>
                                        </p:attrNameLst>
                                      </p:cBhvr>
                                      <p:tavLst>
                                        <p:tav tm="0">
                                          <p:val>
                                            <p:strVal val="1+#ppt_w/2"/>
                                          </p:val>
                                        </p:tav>
                                        <p:tav tm="100000">
                                          <p:val>
                                            <p:strVal val="#ppt_x"/>
                                          </p:val>
                                        </p:tav>
                                      </p:tavLst>
                                    </p:anim>
                                    <p:anim calcmode="lin" valueType="num">
                                      <p:cBhvr additive="base">
                                        <p:cTn id="8" dur="500" fill="hold"/>
                                        <p:tgtEl>
                                          <p:spTgt spid="12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0-#ppt_w/2"/>
                                          </p:val>
                                        </p:tav>
                                        <p:tav tm="100000">
                                          <p:val>
                                            <p:strVal val="#ppt_x"/>
                                          </p:val>
                                        </p:tav>
                                      </p:tavLst>
                                    </p:anim>
                                    <p:anim calcmode="lin" valueType="num">
                                      <p:cBhvr additive="base">
                                        <p:cTn id="12" dur="500" fill="hold"/>
                                        <p:tgtEl>
                                          <p:spTgt spid="3074"/>
                                        </p:tgtEl>
                                        <p:attrNameLst>
                                          <p:attrName>ppt_y</p:attrName>
                                        </p:attrNameLst>
                                      </p:cBhvr>
                                      <p:tavLst>
                                        <p:tav tm="0">
                                          <p:val>
                                            <p:strVal val="#ppt_y"/>
                                          </p:val>
                                        </p:tav>
                                        <p:tav tm="100000">
                                          <p:val>
                                            <p:strVal val="#ppt_y"/>
                                          </p:val>
                                        </p:tav>
                                      </p:tavLst>
                                    </p:anim>
                                  </p:childTnLst>
                                </p:cTn>
                              </p:par>
                              <p:par>
                                <p:cTn id="13" presetID="12" presetClass="entr" presetSubtype="4" fill="hold" grpId="0"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500"/>
                                        <p:tgtEl>
                                          <p:spTgt spid="130"/>
                                        </p:tgtEl>
                                        <p:attrNameLst>
                                          <p:attrName>ppt_y</p:attrName>
                                        </p:attrNameLst>
                                      </p:cBhvr>
                                      <p:tavLst>
                                        <p:tav tm="0">
                                          <p:val>
                                            <p:strVal val="#ppt_y+#ppt_h*1.125000"/>
                                          </p:val>
                                        </p:tav>
                                        <p:tav tm="100000">
                                          <p:val>
                                            <p:strVal val="#ppt_y"/>
                                          </p:val>
                                        </p:tav>
                                      </p:tavLst>
                                    </p:anim>
                                    <p:animEffect transition="in" filter="wipe(up)">
                                      <p:cBhvr>
                                        <p:cTn id="16" dur="500"/>
                                        <p:tgtEl>
                                          <p:spTgt spid="130"/>
                                        </p:tgtEl>
                                      </p:cBhvr>
                                    </p:animEffect>
                                  </p:childTnLst>
                                </p:cTn>
                              </p:par>
                              <p:par>
                                <p:cTn id="17" presetID="12" presetClass="entr" presetSubtype="4" fill="hold" grpId="0" nodeType="withEffect">
                                  <p:stCondLst>
                                    <p:cond delay="750"/>
                                  </p:stCondLst>
                                  <p:childTnLst>
                                    <p:set>
                                      <p:cBhvr>
                                        <p:cTn id="18" dur="1" fill="hold">
                                          <p:stCondLst>
                                            <p:cond delay="0"/>
                                          </p:stCondLst>
                                        </p:cTn>
                                        <p:tgtEl>
                                          <p:spTgt spid="131"/>
                                        </p:tgtEl>
                                        <p:attrNameLst>
                                          <p:attrName>style.visibility</p:attrName>
                                        </p:attrNameLst>
                                      </p:cBhvr>
                                      <p:to>
                                        <p:strVal val="visible"/>
                                      </p:to>
                                    </p:set>
                                    <p:anim calcmode="lin" valueType="num">
                                      <p:cBhvr additive="base">
                                        <p:cTn id="19" dur="500"/>
                                        <p:tgtEl>
                                          <p:spTgt spid="131"/>
                                        </p:tgtEl>
                                        <p:attrNameLst>
                                          <p:attrName>ppt_y</p:attrName>
                                        </p:attrNameLst>
                                      </p:cBhvr>
                                      <p:tavLst>
                                        <p:tav tm="0">
                                          <p:val>
                                            <p:strVal val="#ppt_y+#ppt_h*1.125000"/>
                                          </p:val>
                                        </p:tav>
                                        <p:tav tm="100000">
                                          <p:val>
                                            <p:strVal val="#ppt_y"/>
                                          </p:val>
                                        </p:tav>
                                      </p:tavLst>
                                    </p:anim>
                                    <p:animEffect transition="in" filter="wipe(up)">
                                      <p:cBhvr>
                                        <p:cTn id="20" dur="500"/>
                                        <p:tgtEl>
                                          <p:spTgt spid="131"/>
                                        </p:tgtEl>
                                      </p:cBhvr>
                                    </p:animEffect>
                                  </p:childTnLst>
                                </p:cTn>
                              </p:par>
                              <p:par>
                                <p:cTn id="21" presetID="12" presetClass="entr" presetSubtype="4" fill="hold" grpId="0" nodeType="withEffect">
                                  <p:stCondLst>
                                    <p:cond delay="1000"/>
                                  </p:stCondLst>
                                  <p:childTnLst>
                                    <p:set>
                                      <p:cBhvr>
                                        <p:cTn id="22" dur="1" fill="hold">
                                          <p:stCondLst>
                                            <p:cond delay="0"/>
                                          </p:stCondLst>
                                        </p:cTn>
                                        <p:tgtEl>
                                          <p:spTgt spid="132"/>
                                        </p:tgtEl>
                                        <p:attrNameLst>
                                          <p:attrName>style.visibility</p:attrName>
                                        </p:attrNameLst>
                                      </p:cBhvr>
                                      <p:to>
                                        <p:strVal val="visible"/>
                                      </p:to>
                                    </p:set>
                                    <p:anim calcmode="lin" valueType="num">
                                      <p:cBhvr additive="base">
                                        <p:cTn id="23" dur="500"/>
                                        <p:tgtEl>
                                          <p:spTgt spid="132"/>
                                        </p:tgtEl>
                                        <p:attrNameLst>
                                          <p:attrName>ppt_y</p:attrName>
                                        </p:attrNameLst>
                                      </p:cBhvr>
                                      <p:tavLst>
                                        <p:tav tm="0">
                                          <p:val>
                                            <p:strVal val="#ppt_y+#ppt_h*1.125000"/>
                                          </p:val>
                                        </p:tav>
                                        <p:tav tm="100000">
                                          <p:val>
                                            <p:strVal val="#ppt_y"/>
                                          </p:val>
                                        </p:tav>
                                      </p:tavLst>
                                    </p:anim>
                                    <p:animEffect transition="in" filter="wipe(up)">
                                      <p:cBhvr>
                                        <p:cTn id="24"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0" grpId="0"/>
      <p:bldP spid="131" grpId="0"/>
      <p:bldP spid="1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t="157" b="469"/>
          <a:stretch/>
        </p:blipFill>
        <p:spPr>
          <a:xfrm>
            <a:off x="3441700" y="876485"/>
            <a:ext cx="5524500" cy="3659981"/>
          </a:xfrm>
          <a:prstGeom prst="rect">
            <a:avLst/>
          </a:prstGeom>
        </p:spPr>
      </p:pic>
      <p:grpSp>
        <p:nvGrpSpPr>
          <p:cNvPr id="9" name="组合 8"/>
          <p:cNvGrpSpPr/>
          <p:nvPr/>
        </p:nvGrpSpPr>
        <p:grpSpPr>
          <a:xfrm>
            <a:off x="-131893" y="221225"/>
            <a:ext cx="3417094" cy="397638"/>
            <a:chOff x="-238126" y="8246987"/>
            <a:chExt cx="4556125" cy="530184"/>
          </a:xfrm>
        </p:grpSpPr>
        <p:sp>
          <p:nvSpPr>
            <p:cNvPr id="10" name="圆角矩形 9"/>
            <p:cNvSpPr/>
            <p:nvPr/>
          </p:nvSpPr>
          <p:spPr>
            <a:xfrm>
              <a:off x="-238126" y="8246987"/>
              <a:ext cx="4556125" cy="530184"/>
            </a:xfrm>
            <a:prstGeom prst="roundRect">
              <a:avLst>
                <a:gd name="adj" fmla="val 8381"/>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2" name="矩形 11"/>
            <p:cNvSpPr/>
            <p:nvPr/>
          </p:nvSpPr>
          <p:spPr>
            <a:xfrm rot="5400000">
              <a:off x="1781893" y="8493566"/>
              <a:ext cx="324000" cy="180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496855" y="8281912"/>
              <a:ext cx="3757646" cy="492443"/>
            </a:xfrm>
            <a:prstGeom prst="rect">
              <a:avLst/>
            </a:prstGeom>
            <a:noFill/>
          </p:spPr>
          <p:txBody>
            <a:bodyPr wrap="square" rtlCol="0">
              <a:spAutoFit/>
            </a:bodyPr>
            <a:lstStyle/>
            <a:p>
              <a:pPr lvl="0"/>
              <a:r>
                <a:rPr lang="zh-CN" altLang="zh-CN" sz="1800" b="1" dirty="0">
                  <a:solidFill>
                    <a:srgbClr val="FF0000"/>
                  </a:solidFill>
                  <a:latin typeface="+mj-ea"/>
                  <a:cs typeface="Times New Roman" panose="02020603050405020304" pitchFamily="18" charset="0"/>
                </a:rPr>
                <a:t>企业</a:t>
              </a:r>
              <a:r>
                <a:rPr lang="zh-CN" altLang="en-US" sz="1800" b="1" dirty="0">
                  <a:solidFill>
                    <a:srgbClr val="FF0000"/>
                  </a:solidFill>
                  <a:latin typeface="+mj-ea"/>
                  <a:cs typeface="Times New Roman" panose="02020603050405020304" pitchFamily="18" charset="0"/>
                </a:rPr>
                <a:t>使命</a:t>
              </a:r>
              <a:r>
                <a:rPr lang="en-US" altLang="zh-CN" sz="1800" b="1" dirty="0">
                  <a:solidFill>
                    <a:srgbClr val="FF0000"/>
                  </a:solidFill>
                  <a:latin typeface="+mj-ea"/>
                  <a:cs typeface="Times New Roman" panose="02020603050405020304" pitchFamily="18" charset="0"/>
                </a:rPr>
                <a:t>   </a:t>
              </a:r>
              <a:r>
                <a:rPr lang="en-US" altLang="zh-CN" b="1" dirty="0">
                  <a:ea typeface="宋体" panose="02010600030101010101" pitchFamily="2" charset="-122"/>
                </a:rPr>
                <a:t>Mission</a:t>
              </a:r>
              <a:endParaRPr lang="zh-CN" altLang="zh-CN" sz="1100" b="1" dirty="0">
                <a:ea typeface="宋体" panose="02010600030101010101" pitchFamily="2" charset="-122"/>
              </a:endParaRPr>
            </a:p>
          </p:txBody>
        </p:sp>
      </p:grpSp>
      <p:sp>
        <p:nvSpPr>
          <p:cNvPr id="7" name="矩形 6"/>
          <p:cNvSpPr/>
          <p:nvPr/>
        </p:nvSpPr>
        <p:spPr>
          <a:xfrm>
            <a:off x="467604" y="2016156"/>
            <a:ext cx="1933863" cy="561692"/>
          </a:xfrm>
          <a:prstGeom prst="rect">
            <a:avLst/>
          </a:prstGeom>
        </p:spPr>
        <p:txBody>
          <a:bodyPr wrap="none" lIns="68580" tIns="34290" rIns="68580" bIns="34290">
            <a:spAutoFit/>
          </a:bodyPr>
          <a:lstStyle/>
          <a:p>
            <a:r>
              <a:rPr lang="zh-CN" altLang="zh-CN" sz="2000" b="1" dirty="0">
                <a:solidFill>
                  <a:srgbClr val="E60012"/>
                </a:solidFill>
                <a:latin typeface="+mj-ea"/>
                <a:ea typeface="+mj-ea"/>
              </a:rPr>
              <a:t>为企业赢取利润</a:t>
            </a:r>
            <a:endParaRPr lang="en-US" altLang="zh-CN" sz="2000" b="1" dirty="0">
              <a:solidFill>
                <a:srgbClr val="E60012"/>
              </a:solidFill>
              <a:latin typeface="+mj-ea"/>
              <a:ea typeface="+mj-ea"/>
            </a:endParaRPr>
          </a:p>
          <a:p>
            <a:r>
              <a:rPr lang="en-US" altLang="zh-CN" sz="1200" dirty="0">
                <a:ea typeface="+mj-ea"/>
              </a:rPr>
              <a:t>Be profitable for enterprise</a:t>
            </a:r>
            <a:endParaRPr lang="zh-CN" altLang="zh-CN" sz="1200" dirty="0">
              <a:ea typeface="+mj-ea"/>
            </a:endParaRPr>
          </a:p>
        </p:txBody>
      </p:sp>
      <p:sp>
        <p:nvSpPr>
          <p:cNvPr id="22" name="矩形 21"/>
          <p:cNvSpPr/>
          <p:nvPr/>
        </p:nvSpPr>
        <p:spPr>
          <a:xfrm>
            <a:off x="467604" y="2891162"/>
            <a:ext cx="1933863" cy="561692"/>
          </a:xfrm>
          <a:prstGeom prst="rect">
            <a:avLst/>
          </a:prstGeom>
        </p:spPr>
        <p:txBody>
          <a:bodyPr wrap="none" lIns="68580" tIns="34290" rIns="68580" bIns="34290">
            <a:spAutoFit/>
          </a:bodyPr>
          <a:lstStyle/>
          <a:p>
            <a:r>
              <a:rPr lang="zh-CN" altLang="en-US" sz="2000" b="1" dirty="0">
                <a:solidFill>
                  <a:srgbClr val="E60012"/>
                </a:solidFill>
                <a:latin typeface="+mj-ea"/>
                <a:ea typeface="+mj-ea"/>
              </a:rPr>
              <a:t>为客户创造价值</a:t>
            </a:r>
            <a:endParaRPr lang="en-US" altLang="zh-CN" sz="2000" b="1" dirty="0">
              <a:solidFill>
                <a:srgbClr val="E60012"/>
              </a:solidFill>
              <a:latin typeface="+mj-ea"/>
              <a:ea typeface="+mj-ea"/>
            </a:endParaRPr>
          </a:p>
          <a:p>
            <a:r>
              <a:rPr lang="en-US" altLang="zh-CN" sz="1200" dirty="0">
                <a:ea typeface="+mj-ea"/>
              </a:rPr>
              <a:t>Be valuable for customer</a:t>
            </a:r>
          </a:p>
        </p:txBody>
      </p:sp>
      <p:sp>
        <p:nvSpPr>
          <p:cNvPr id="23" name="矩形 22"/>
          <p:cNvSpPr/>
          <p:nvPr/>
        </p:nvSpPr>
        <p:spPr>
          <a:xfrm>
            <a:off x="467604" y="1141150"/>
            <a:ext cx="1933863" cy="561692"/>
          </a:xfrm>
          <a:prstGeom prst="rect">
            <a:avLst/>
          </a:prstGeom>
        </p:spPr>
        <p:txBody>
          <a:bodyPr wrap="none" lIns="68580" tIns="34290" rIns="68580" bIns="34290">
            <a:spAutoFit/>
          </a:bodyPr>
          <a:lstStyle/>
          <a:p>
            <a:r>
              <a:rPr lang="zh-CN" altLang="en-US" sz="2000" b="1" dirty="0">
                <a:solidFill>
                  <a:srgbClr val="E60012"/>
                </a:solidFill>
                <a:latin typeface="+mj-ea"/>
                <a:ea typeface="+mj-ea"/>
              </a:rPr>
              <a:t>为员工谋求福利</a:t>
            </a:r>
            <a:endParaRPr lang="en-US" altLang="zh-CN" sz="2000" b="1" dirty="0">
              <a:solidFill>
                <a:srgbClr val="E60012"/>
              </a:solidFill>
              <a:latin typeface="+mj-ea"/>
              <a:ea typeface="+mj-ea"/>
            </a:endParaRPr>
          </a:p>
          <a:p>
            <a:r>
              <a:rPr lang="en-US" altLang="zh-CN" sz="1200" dirty="0">
                <a:ea typeface="+mj-ea"/>
              </a:rPr>
              <a:t>Be beneficial for staff</a:t>
            </a:r>
          </a:p>
        </p:txBody>
      </p:sp>
      <p:sp>
        <p:nvSpPr>
          <p:cNvPr id="24" name="矩形 23"/>
          <p:cNvSpPr/>
          <p:nvPr/>
        </p:nvSpPr>
        <p:spPr>
          <a:xfrm>
            <a:off x="467604" y="3766167"/>
            <a:ext cx="1933863" cy="561692"/>
          </a:xfrm>
          <a:prstGeom prst="rect">
            <a:avLst/>
          </a:prstGeom>
        </p:spPr>
        <p:txBody>
          <a:bodyPr wrap="none" lIns="68580" tIns="34290" rIns="68580" bIns="34290">
            <a:spAutoFit/>
          </a:bodyPr>
          <a:lstStyle/>
          <a:p>
            <a:r>
              <a:rPr lang="zh-CN" altLang="en-US" sz="2000" b="1" dirty="0">
                <a:solidFill>
                  <a:srgbClr val="E60012"/>
                </a:solidFill>
                <a:latin typeface="+mj-ea"/>
                <a:ea typeface="+mj-ea"/>
              </a:rPr>
              <a:t>为社会承担责任</a:t>
            </a:r>
            <a:endParaRPr lang="en-US" altLang="zh-CN" sz="2000" b="1" dirty="0">
              <a:solidFill>
                <a:srgbClr val="E60012"/>
              </a:solidFill>
              <a:latin typeface="+mj-ea"/>
              <a:ea typeface="+mj-ea"/>
            </a:endParaRPr>
          </a:p>
          <a:p>
            <a:r>
              <a:rPr lang="en-US" altLang="zh-CN" sz="1200" dirty="0">
                <a:ea typeface="+mj-ea"/>
              </a:rPr>
              <a:t>Be responsible for society</a:t>
            </a:r>
            <a:endParaRPr lang="zh-CN" altLang="zh-CN" sz="1200" dirty="0">
              <a:ea typeface="+mj-ea"/>
            </a:endParaRPr>
          </a:p>
        </p:txBody>
      </p:sp>
      <p:grpSp>
        <p:nvGrpSpPr>
          <p:cNvPr id="14" name="组合 13"/>
          <p:cNvGrpSpPr/>
          <p:nvPr/>
        </p:nvGrpSpPr>
        <p:grpSpPr>
          <a:xfrm>
            <a:off x="0" y="4610207"/>
            <a:ext cx="9040636" cy="309942"/>
            <a:chOff x="0" y="4610207"/>
            <a:chExt cx="9040636" cy="309942"/>
          </a:xfrm>
        </p:grpSpPr>
        <p:sp>
          <p:nvSpPr>
            <p:cNvPr id="15" name="矩形 14"/>
            <p:cNvSpPr/>
            <p:nvPr userDrawn="1"/>
          </p:nvSpPr>
          <p:spPr>
            <a:xfrm>
              <a:off x="0" y="4893645"/>
              <a:ext cx="7953375" cy="135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16" name="图片 15"/>
            <p:cNvPicPr>
              <a:picLocks noChangeAspect="1"/>
            </p:cNvPicPr>
            <p:nvPr userDrawn="1"/>
          </p:nvPicPr>
          <p:blipFill>
            <a:blip r:embed="rId4"/>
            <a:stretch>
              <a:fillRect/>
            </a:stretch>
          </p:blipFill>
          <p:spPr>
            <a:xfrm>
              <a:off x="7990479" y="4610207"/>
              <a:ext cx="1050157" cy="309942"/>
            </a:xfrm>
            <a:prstGeom prst="rect">
              <a:avLst/>
            </a:prstGeom>
          </p:spPr>
        </p:pic>
      </p:grpSp>
    </p:spTree>
    <p:extLst>
      <p:ext uri="{BB962C8B-B14F-4D97-AF65-F5344CB8AC3E}">
        <p14:creationId xmlns:p14="http://schemas.microsoft.com/office/powerpoint/2010/main" val="51191015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2" presetClass="entr" presetSubtype="4" fill="hold" grpId="0" nodeType="withEffect">
                                  <p:stCondLst>
                                    <p:cond delay="50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p:tgtEl>
                                          <p:spTgt spid="23"/>
                                        </p:tgtEl>
                                        <p:attrNameLst>
                                          <p:attrName>ppt_y</p:attrName>
                                        </p:attrNameLst>
                                      </p:cBhvr>
                                      <p:tavLst>
                                        <p:tav tm="0">
                                          <p:val>
                                            <p:strVal val="#ppt_y+#ppt_h*1.125000"/>
                                          </p:val>
                                        </p:tav>
                                        <p:tav tm="100000">
                                          <p:val>
                                            <p:strVal val="#ppt_y"/>
                                          </p:val>
                                        </p:tav>
                                      </p:tavLst>
                                    </p:anim>
                                    <p:animEffect transition="in" filter="wipe(up)">
                                      <p:cBhvr>
                                        <p:cTn id="17" dur="500"/>
                                        <p:tgtEl>
                                          <p:spTgt spid="23"/>
                                        </p:tgtEl>
                                      </p:cBhvr>
                                    </p:animEffect>
                                  </p:childTnLst>
                                </p:cTn>
                              </p:par>
                              <p:par>
                                <p:cTn id="18" presetID="12" presetClass="entr" presetSubtype="4" fill="hold" grpId="0" nodeType="withEffect">
                                  <p:stCondLst>
                                    <p:cond delay="175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par>
                                <p:cTn id="22" presetID="12" presetClass="entr" presetSubtype="4" fill="hold" grpId="0" nodeType="withEffect">
                                  <p:stCondLst>
                                    <p:cond delay="300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p:tgtEl>
                                          <p:spTgt spid="22"/>
                                        </p:tgtEl>
                                        <p:attrNameLst>
                                          <p:attrName>ppt_y</p:attrName>
                                        </p:attrNameLst>
                                      </p:cBhvr>
                                      <p:tavLst>
                                        <p:tav tm="0">
                                          <p:val>
                                            <p:strVal val="#ppt_y+#ppt_h*1.125000"/>
                                          </p:val>
                                        </p:tav>
                                        <p:tav tm="100000">
                                          <p:val>
                                            <p:strVal val="#ppt_y"/>
                                          </p:val>
                                        </p:tav>
                                      </p:tavLst>
                                    </p:anim>
                                    <p:animEffect transition="in" filter="wipe(up)">
                                      <p:cBhvr>
                                        <p:cTn id="25" dur="500"/>
                                        <p:tgtEl>
                                          <p:spTgt spid="22"/>
                                        </p:tgtEl>
                                      </p:cBhvr>
                                    </p:animEffect>
                                  </p:childTnLst>
                                </p:cTn>
                              </p:par>
                              <p:par>
                                <p:cTn id="26" presetID="12" presetClass="entr" presetSubtype="4" fill="hold" grpId="0" nodeType="withEffect">
                                  <p:stCondLst>
                                    <p:cond delay="425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p:tgtEl>
                                          <p:spTgt spid="24"/>
                                        </p:tgtEl>
                                        <p:attrNameLst>
                                          <p:attrName>ppt_y</p:attrName>
                                        </p:attrNameLst>
                                      </p:cBhvr>
                                      <p:tavLst>
                                        <p:tav tm="0">
                                          <p:val>
                                            <p:strVal val="#ppt_y+#ppt_h*1.125000"/>
                                          </p:val>
                                        </p:tav>
                                        <p:tav tm="100000">
                                          <p:val>
                                            <p:strVal val="#ppt_y"/>
                                          </p:val>
                                        </p:tav>
                                      </p:tavLst>
                                    </p:anim>
                                    <p:animEffect transition="in" filter="wipe(up)">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PT制作\2015\7月\2 安康警务宣传配音PPT（zbjbb1）\修改\c35-503480.jpg"/>
          <p:cNvPicPr>
            <a:picLocks noChangeAspect="1" noChangeArrowheads="1"/>
          </p:cNvPicPr>
          <p:nvPr/>
        </p:nvPicPr>
        <p:blipFill rotWithShape="1">
          <a:blip r:embed="rId3">
            <a:extLst>
              <a:ext uri="{28A0092B-C50C-407E-A947-70E740481C1C}">
                <a14:useLocalDpi xmlns:a14="http://schemas.microsoft.com/office/drawing/2010/main" val="0"/>
              </a:ext>
            </a:extLst>
          </a:blip>
          <a:srcRect r="40732"/>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 y="2133600"/>
            <a:ext cx="9144000" cy="103822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2160780" y="2437116"/>
            <a:ext cx="805797" cy="561692"/>
          </a:xfrm>
          <a:prstGeom prst="rect">
            <a:avLst/>
          </a:prstGeom>
        </p:spPr>
        <p:txBody>
          <a:bodyPr wrap="none" lIns="68580" tIns="34290" rIns="68580" bIns="34290">
            <a:spAutoFit/>
          </a:bodyPr>
          <a:lstStyle/>
          <a:p>
            <a:pPr algn="ctr"/>
            <a:r>
              <a:rPr lang="zh-CN" altLang="en-US" sz="2000" b="1" dirty="0">
                <a:solidFill>
                  <a:srgbClr val="E60012"/>
                </a:solidFill>
                <a:latin typeface="+mj-ea"/>
                <a:ea typeface="+mj-ea"/>
              </a:rPr>
              <a:t>创 新</a:t>
            </a:r>
          </a:p>
          <a:p>
            <a:pPr algn="ctr"/>
            <a:r>
              <a:rPr lang="en-US" altLang="zh-CN" sz="1200" dirty="0">
                <a:ea typeface="+mj-ea"/>
              </a:rPr>
              <a:t>Innovation</a:t>
            </a:r>
          </a:p>
        </p:txBody>
      </p:sp>
      <p:sp>
        <p:nvSpPr>
          <p:cNvPr id="37" name="矩形 36"/>
          <p:cNvSpPr/>
          <p:nvPr/>
        </p:nvSpPr>
        <p:spPr>
          <a:xfrm>
            <a:off x="3537022" y="2437116"/>
            <a:ext cx="728405" cy="561692"/>
          </a:xfrm>
          <a:prstGeom prst="rect">
            <a:avLst/>
          </a:prstGeom>
        </p:spPr>
        <p:txBody>
          <a:bodyPr wrap="none" lIns="68580" tIns="34290" rIns="68580" bIns="34290">
            <a:spAutoFit/>
          </a:bodyPr>
          <a:lstStyle/>
          <a:p>
            <a:pPr algn="ctr"/>
            <a:r>
              <a:rPr lang="zh-CN" altLang="en-US" sz="2000" b="1" dirty="0">
                <a:solidFill>
                  <a:srgbClr val="E60012"/>
                </a:solidFill>
                <a:latin typeface="+mj-ea"/>
                <a:ea typeface="+mj-ea"/>
              </a:rPr>
              <a:t>团 结</a:t>
            </a:r>
          </a:p>
          <a:p>
            <a:pPr algn="ctr"/>
            <a:r>
              <a:rPr lang="en-US" altLang="zh-CN" sz="1200" dirty="0">
                <a:ea typeface="+mj-ea"/>
              </a:rPr>
              <a:t>Unity</a:t>
            </a:r>
          </a:p>
        </p:txBody>
      </p:sp>
      <p:sp>
        <p:nvSpPr>
          <p:cNvPr id="38" name="矩形 37"/>
          <p:cNvSpPr/>
          <p:nvPr/>
        </p:nvSpPr>
        <p:spPr>
          <a:xfrm>
            <a:off x="861930" y="2437116"/>
            <a:ext cx="728405" cy="561692"/>
          </a:xfrm>
          <a:prstGeom prst="rect">
            <a:avLst/>
          </a:prstGeom>
        </p:spPr>
        <p:txBody>
          <a:bodyPr wrap="none" lIns="68580" tIns="34290" rIns="68580" bIns="34290">
            <a:spAutoFit/>
          </a:bodyPr>
          <a:lstStyle/>
          <a:p>
            <a:pPr algn="ctr"/>
            <a:r>
              <a:rPr lang="zh-CN" altLang="en-US" sz="2000" b="1" dirty="0">
                <a:solidFill>
                  <a:srgbClr val="E60012"/>
                </a:solidFill>
                <a:latin typeface="+mj-ea"/>
                <a:ea typeface="+mj-ea"/>
              </a:rPr>
              <a:t>敬 业</a:t>
            </a:r>
          </a:p>
          <a:p>
            <a:pPr algn="ctr"/>
            <a:r>
              <a:rPr lang="en-US" altLang="zh-CN" sz="1200" dirty="0">
                <a:ea typeface="+mj-ea"/>
              </a:rPr>
              <a:t>Devotion</a:t>
            </a:r>
          </a:p>
        </p:txBody>
      </p:sp>
      <p:sp>
        <p:nvSpPr>
          <p:cNvPr id="41" name="矩形 40"/>
          <p:cNvSpPr/>
          <p:nvPr/>
        </p:nvSpPr>
        <p:spPr>
          <a:xfrm>
            <a:off x="4835872" y="2437116"/>
            <a:ext cx="1001428" cy="561692"/>
          </a:xfrm>
          <a:prstGeom prst="rect">
            <a:avLst/>
          </a:prstGeom>
        </p:spPr>
        <p:txBody>
          <a:bodyPr wrap="none" lIns="68580" tIns="34290" rIns="68580" bIns="34290">
            <a:spAutoFit/>
          </a:bodyPr>
          <a:lstStyle/>
          <a:p>
            <a:pPr algn="ctr"/>
            <a:r>
              <a:rPr lang="zh-CN" altLang="en-US" sz="2000" b="1" dirty="0">
                <a:solidFill>
                  <a:srgbClr val="E60012"/>
                </a:solidFill>
                <a:latin typeface="+mj-ea"/>
                <a:ea typeface="+mj-ea"/>
              </a:rPr>
              <a:t>责 任</a:t>
            </a:r>
          </a:p>
          <a:p>
            <a:pPr algn="ctr"/>
            <a:r>
              <a:rPr lang="en-US" altLang="zh-CN" sz="1200" dirty="0">
                <a:ea typeface="+mj-ea"/>
              </a:rPr>
              <a:t>Responsibility</a:t>
            </a:r>
          </a:p>
        </p:txBody>
      </p:sp>
      <p:sp>
        <p:nvSpPr>
          <p:cNvPr id="43" name="矩形 42"/>
          <p:cNvSpPr/>
          <p:nvPr/>
        </p:nvSpPr>
        <p:spPr>
          <a:xfrm>
            <a:off x="6407745" y="2437116"/>
            <a:ext cx="728405" cy="561692"/>
          </a:xfrm>
          <a:prstGeom prst="rect">
            <a:avLst/>
          </a:prstGeom>
        </p:spPr>
        <p:txBody>
          <a:bodyPr wrap="none" lIns="68580" tIns="34290" rIns="68580" bIns="34290">
            <a:spAutoFit/>
          </a:bodyPr>
          <a:lstStyle/>
          <a:p>
            <a:pPr algn="ctr"/>
            <a:r>
              <a:rPr lang="zh-CN" altLang="en-US" sz="2000" b="1" dirty="0">
                <a:solidFill>
                  <a:srgbClr val="E60012"/>
                </a:solidFill>
                <a:latin typeface="+mj-ea"/>
                <a:ea typeface="+mj-ea"/>
              </a:rPr>
              <a:t>学 习</a:t>
            </a:r>
          </a:p>
          <a:p>
            <a:pPr algn="ctr"/>
            <a:r>
              <a:rPr lang="en-US" altLang="zh-CN" sz="1200" dirty="0">
                <a:ea typeface="+mj-ea"/>
              </a:rPr>
              <a:t>Studious</a:t>
            </a:r>
          </a:p>
        </p:txBody>
      </p:sp>
      <p:sp>
        <p:nvSpPr>
          <p:cNvPr id="48" name="矩形 47"/>
          <p:cNvSpPr/>
          <p:nvPr/>
        </p:nvSpPr>
        <p:spPr>
          <a:xfrm>
            <a:off x="7706597" y="2437116"/>
            <a:ext cx="733470" cy="561692"/>
          </a:xfrm>
          <a:prstGeom prst="rect">
            <a:avLst/>
          </a:prstGeom>
        </p:spPr>
        <p:txBody>
          <a:bodyPr wrap="none" lIns="68580" tIns="34290" rIns="68580" bIns="34290">
            <a:spAutoFit/>
          </a:bodyPr>
          <a:lstStyle/>
          <a:p>
            <a:pPr algn="ctr"/>
            <a:r>
              <a:rPr lang="zh-CN" altLang="en-US" sz="2000" b="1" dirty="0">
                <a:solidFill>
                  <a:srgbClr val="E60012"/>
                </a:solidFill>
                <a:latin typeface="+mj-ea"/>
                <a:ea typeface="+mj-ea"/>
              </a:rPr>
              <a:t>感 恩</a:t>
            </a:r>
          </a:p>
          <a:p>
            <a:pPr algn="ctr"/>
            <a:r>
              <a:rPr lang="en-US" altLang="zh-CN" sz="1200" dirty="0">
                <a:ea typeface="+mj-ea"/>
              </a:rPr>
              <a:t>Gratitude</a:t>
            </a:r>
          </a:p>
        </p:txBody>
      </p:sp>
      <p:grpSp>
        <p:nvGrpSpPr>
          <p:cNvPr id="25" name="组合 24"/>
          <p:cNvGrpSpPr/>
          <p:nvPr/>
        </p:nvGrpSpPr>
        <p:grpSpPr>
          <a:xfrm>
            <a:off x="-131893" y="221225"/>
            <a:ext cx="3417094" cy="397638"/>
            <a:chOff x="-238126" y="8246987"/>
            <a:chExt cx="4556125" cy="530184"/>
          </a:xfrm>
        </p:grpSpPr>
        <p:sp>
          <p:nvSpPr>
            <p:cNvPr id="26" name="圆角矩形 25"/>
            <p:cNvSpPr/>
            <p:nvPr/>
          </p:nvSpPr>
          <p:spPr>
            <a:xfrm>
              <a:off x="-238126" y="8246987"/>
              <a:ext cx="4556125" cy="530184"/>
            </a:xfrm>
            <a:prstGeom prst="roundRect">
              <a:avLst>
                <a:gd name="adj" fmla="val 8381"/>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9" name="矩形 28"/>
            <p:cNvSpPr/>
            <p:nvPr/>
          </p:nvSpPr>
          <p:spPr>
            <a:xfrm rot="5400000">
              <a:off x="2110876" y="8493566"/>
              <a:ext cx="324000" cy="180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496855" y="8281912"/>
              <a:ext cx="3757646" cy="492442"/>
            </a:xfrm>
            <a:prstGeom prst="rect">
              <a:avLst/>
            </a:prstGeom>
            <a:noFill/>
          </p:spPr>
          <p:txBody>
            <a:bodyPr wrap="square" rtlCol="0">
              <a:spAutoFit/>
            </a:bodyPr>
            <a:lstStyle/>
            <a:p>
              <a:pPr lvl="0"/>
              <a:r>
                <a:rPr lang="zh-CN" altLang="en-US" sz="1800" b="1" dirty="0">
                  <a:solidFill>
                    <a:srgbClr val="E60012"/>
                  </a:solidFill>
                  <a:latin typeface="+mj-ea"/>
                  <a:cs typeface="Times New Roman" panose="02020603050405020304" pitchFamily="18" charset="0"/>
                </a:rPr>
                <a:t>核心</a:t>
              </a:r>
              <a:r>
                <a:rPr lang="zh-CN" altLang="en-US" sz="1800" b="1" dirty="0" smtClean="0">
                  <a:solidFill>
                    <a:srgbClr val="E60012"/>
                  </a:solidFill>
                  <a:latin typeface="+mj-ea"/>
                  <a:cs typeface="Times New Roman" panose="02020603050405020304" pitchFamily="18" charset="0"/>
                </a:rPr>
                <a:t>价值观   </a:t>
              </a:r>
              <a:r>
                <a:rPr lang="en-US" altLang="zh-CN" dirty="0" smtClean="0">
                  <a:ea typeface="宋体" panose="02010600030101010101" pitchFamily="2" charset="-122"/>
                </a:rPr>
                <a:t>Values</a:t>
              </a:r>
              <a:endParaRPr lang="en-US" altLang="zh-CN" dirty="0">
                <a:ea typeface="宋体" panose="02010600030101010101" pitchFamily="2" charset="-122"/>
              </a:endParaRPr>
            </a:p>
          </p:txBody>
        </p:sp>
      </p:grpSp>
    </p:spTree>
    <p:extLst>
      <p:ext uri="{BB962C8B-B14F-4D97-AF65-F5344CB8AC3E}">
        <p14:creationId xmlns:p14="http://schemas.microsoft.com/office/powerpoint/2010/main" val="349691282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2" presetClass="entr" presetSubtype="4" fill="hold" grpId="0" nodeType="withEffect">
                                  <p:stCondLst>
                                    <p:cond delay="100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p:tgtEl>
                                          <p:spTgt spid="38"/>
                                        </p:tgtEl>
                                        <p:attrNameLst>
                                          <p:attrName>ppt_y</p:attrName>
                                        </p:attrNameLst>
                                      </p:cBhvr>
                                      <p:tavLst>
                                        <p:tav tm="0">
                                          <p:val>
                                            <p:strVal val="#ppt_y+#ppt_h*1.125000"/>
                                          </p:val>
                                        </p:tav>
                                        <p:tav tm="100000">
                                          <p:val>
                                            <p:strVal val="#ppt_y"/>
                                          </p:val>
                                        </p:tav>
                                      </p:tavLst>
                                    </p:anim>
                                    <p:animEffect transition="in" filter="wipe(up)">
                                      <p:cBhvr>
                                        <p:cTn id="18" dur="500"/>
                                        <p:tgtEl>
                                          <p:spTgt spid="38"/>
                                        </p:tgtEl>
                                      </p:cBhvr>
                                    </p:animEffect>
                                  </p:childTnLst>
                                </p:cTn>
                              </p:par>
                              <p:par>
                                <p:cTn id="19" presetID="12" presetClass="entr" presetSubtype="4" fill="hold" grpId="0" nodeType="withEffect">
                                  <p:stCondLst>
                                    <p:cond delay="125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p:tgtEl>
                                          <p:spTgt spid="34"/>
                                        </p:tgtEl>
                                        <p:attrNameLst>
                                          <p:attrName>ppt_y</p:attrName>
                                        </p:attrNameLst>
                                      </p:cBhvr>
                                      <p:tavLst>
                                        <p:tav tm="0">
                                          <p:val>
                                            <p:strVal val="#ppt_y+#ppt_h*1.125000"/>
                                          </p:val>
                                        </p:tav>
                                        <p:tav tm="100000">
                                          <p:val>
                                            <p:strVal val="#ppt_y"/>
                                          </p:val>
                                        </p:tav>
                                      </p:tavLst>
                                    </p:anim>
                                    <p:animEffect transition="in" filter="wipe(up)">
                                      <p:cBhvr>
                                        <p:cTn id="22" dur="500"/>
                                        <p:tgtEl>
                                          <p:spTgt spid="34"/>
                                        </p:tgtEl>
                                      </p:cBhvr>
                                    </p:animEffect>
                                  </p:childTnLst>
                                </p:cTn>
                              </p:par>
                              <p:par>
                                <p:cTn id="23" presetID="12" presetClass="entr" presetSubtype="4" fill="hold" grpId="0" nodeType="withEffect">
                                  <p:stCondLst>
                                    <p:cond delay="150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p:tgtEl>
                                          <p:spTgt spid="37"/>
                                        </p:tgtEl>
                                        <p:attrNameLst>
                                          <p:attrName>ppt_y</p:attrName>
                                        </p:attrNameLst>
                                      </p:cBhvr>
                                      <p:tavLst>
                                        <p:tav tm="0">
                                          <p:val>
                                            <p:strVal val="#ppt_y+#ppt_h*1.125000"/>
                                          </p:val>
                                        </p:tav>
                                        <p:tav tm="100000">
                                          <p:val>
                                            <p:strVal val="#ppt_y"/>
                                          </p:val>
                                        </p:tav>
                                      </p:tavLst>
                                    </p:anim>
                                    <p:animEffect transition="in" filter="wipe(up)">
                                      <p:cBhvr>
                                        <p:cTn id="26" dur="500"/>
                                        <p:tgtEl>
                                          <p:spTgt spid="37"/>
                                        </p:tgtEl>
                                      </p:cBhvr>
                                    </p:animEffect>
                                  </p:childTnLst>
                                </p:cTn>
                              </p:par>
                              <p:par>
                                <p:cTn id="27" presetID="12" presetClass="entr" presetSubtype="4" fill="hold" grpId="0" nodeType="withEffect">
                                  <p:stCondLst>
                                    <p:cond delay="175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p:tgtEl>
                                          <p:spTgt spid="41"/>
                                        </p:tgtEl>
                                        <p:attrNameLst>
                                          <p:attrName>ppt_y</p:attrName>
                                        </p:attrNameLst>
                                      </p:cBhvr>
                                      <p:tavLst>
                                        <p:tav tm="0">
                                          <p:val>
                                            <p:strVal val="#ppt_y+#ppt_h*1.125000"/>
                                          </p:val>
                                        </p:tav>
                                        <p:tav tm="100000">
                                          <p:val>
                                            <p:strVal val="#ppt_y"/>
                                          </p:val>
                                        </p:tav>
                                      </p:tavLst>
                                    </p:anim>
                                    <p:animEffect transition="in" filter="wipe(up)">
                                      <p:cBhvr>
                                        <p:cTn id="30" dur="500"/>
                                        <p:tgtEl>
                                          <p:spTgt spid="41"/>
                                        </p:tgtEl>
                                      </p:cBhvr>
                                    </p:animEffect>
                                  </p:childTnLst>
                                </p:cTn>
                              </p:par>
                              <p:par>
                                <p:cTn id="31" presetID="12" presetClass="entr" presetSubtype="4" fill="hold" grpId="0" nodeType="withEffect">
                                  <p:stCondLst>
                                    <p:cond delay="200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p:tgtEl>
                                          <p:spTgt spid="43"/>
                                        </p:tgtEl>
                                        <p:attrNameLst>
                                          <p:attrName>ppt_y</p:attrName>
                                        </p:attrNameLst>
                                      </p:cBhvr>
                                      <p:tavLst>
                                        <p:tav tm="0">
                                          <p:val>
                                            <p:strVal val="#ppt_y+#ppt_h*1.125000"/>
                                          </p:val>
                                        </p:tav>
                                        <p:tav tm="100000">
                                          <p:val>
                                            <p:strVal val="#ppt_y"/>
                                          </p:val>
                                        </p:tav>
                                      </p:tavLst>
                                    </p:anim>
                                    <p:animEffect transition="in" filter="wipe(up)">
                                      <p:cBhvr>
                                        <p:cTn id="34" dur="500"/>
                                        <p:tgtEl>
                                          <p:spTgt spid="43"/>
                                        </p:tgtEl>
                                      </p:cBhvr>
                                    </p:animEffect>
                                  </p:childTnLst>
                                </p:cTn>
                              </p:par>
                              <p:par>
                                <p:cTn id="35" presetID="12" presetClass="entr" presetSubtype="4" fill="hold" grpId="0" nodeType="withEffect">
                                  <p:stCondLst>
                                    <p:cond delay="225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p:tgtEl>
                                          <p:spTgt spid="48"/>
                                        </p:tgtEl>
                                        <p:attrNameLst>
                                          <p:attrName>ppt_y</p:attrName>
                                        </p:attrNameLst>
                                      </p:cBhvr>
                                      <p:tavLst>
                                        <p:tav tm="0">
                                          <p:val>
                                            <p:strVal val="#ppt_y+#ppt_h*1.125000"/>
                                          </p:val>
                                        </p:tav>
                                        <p:tav tm="100000">
                                          <p:val>
                                            <p:strVal val="#ppt_y"/>
                                          </p:val>
                                        </p:tav>
                                      </p:tavLst>
                                    </p:anim>
                                    <p:animEffect transition="in" filter="wipe(up)">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p:bldP spid="37" grpId="0"/>
      <p:bldP spid="38" grpId="0"/>
      <p:bldP spid="41" grpId="0"/>
      <p:bldP spid="43"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2892" y="3837720"/>
            <a:ext cx="7162623" cy="609719"/>
          </a:xfrm>
          <a:prstGeom prst="rect">
            <a:avLst/>
          </a:prstGeom>
        </p:spPr>
        <p:txBody>
          <a:bodyPr wrap="square" lIns="68580" tIns="34290" rIns="68580" bIns="34290">
            <a:spAutoFit/>
          </a:bodyPr>
          <a:lstStyle/>
          <a:p>
            <a:pPr>
              <a:lnSpc>
                <a:spcPct val="150000"/>
              </a:lnSpc>
            </a:pPr>
            <a:r>
              <a:rPr lang="zh-CN" altLang="zh-CN" b="1" dirty="0" smtClean="0">
                <a:solidFill>
                  <a:srgbClr val="E60012"/>
                </a:solidFill>
                <a:latin typeface="+mj-ea"/>
                <a:ea typeface="+mj-ea"/>
              </a:rPr>
              <a:t>共同</a:t>
            </a:r>
            <a:r>
              <a:rPr lang="zh-CN" altLang="zh-CN" b="1" dirty="0">
                <a:solidFill>
                  <a:srgbClr val="E60012"/>
                </a:solidFill>
                <a:latin typeface="+mj-ea"/>
                <a:ea typeface="+mj-ea"/>
              </a:rPr>
              <a:t>努力将企业建成现代化的具有较强竞争力的质量效益型的科技型百年</a:t>
            </a:r>
            <a:r>
              <a:rPr lang="zh-CN" altLang="zh-CN" b="1" dirty="0" smtClean="0">
                <a:solidFill>
                  <a:srgbClr val="E60012"/>
                </a:solidFill>
                <a:latin typeface="+mj-ea"/>
                <a:ea typeface="+mj-ea"/>
              </a:rPr>
              <a:t>企业 </a:t>
            </a:r>
            <a:endParaRPr lang="en-US" altLang="zh-CN" b="1" dirty="0" smtClean="0">
              <a:solidFill>
                <a:srgbClr val="E60012"/>
              </a:solidFill>
              <a:latin typeface="+mj-ea"/>
              <a:ea typeface="+mj-ea"/>
            </a:endParaRPr>
          </a:p>
          <a:p>
            <a:pPr>
              <a:lnSpc>
                <a:spcPct val="150000"/>
              </a:lnSpc>
            </a:pPr>
            <a:r>
              <a:rPr lang="en-US" altLang="zh-CN" sz="1050" b="1" dirty="0" smtClean="0">
                <a:ea typeface="+mj-ea"/>
              </a:rPr>
              <a:t>To </a:t>
            </a:r>
            <a:r>
              <a:rPr lang="en-US" altLang="zh-CN" sz="1050" b="1" dirty="0">
                <a:ea typeface="+mj-ea"/>
              </a:rPr>
              <a:t>become a modern and competitive technological century-enterprise on the economical way with quality first.</a:t>
            </a:r>
            <a:endParaRPr lang="zh-CN" altLang="en-US" sz="1050" b="1" dirty="0">
              <a:ea typeface="+mj-ea"/>
            </a:endParaRPr>
          </a:p>
        </p:txBody>
      </p:sp>
      <p:sp>
        <p:nvSpPr>
          <p:cNvPr id="18" name="矩形 17"/>
          <p:cNvSpPr/>
          <p:nvPr/>
        </p:nvSpPr>
        <p:spPr>
          <a:xfrm>
            <a:off x="0" y="3846603"/>
            <a:ext cx="9144000" cy="41869"/>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201" y="996201"/>
            <a:ext cx="2387599" cy="2093425"/>
          </a:xfrm>
          <a:prstGeom prst="rect">
            <a:avLst/>
          </a:prstGeom>
        </p:spPr>
      </p:pic>
      <p:grpSp>
        <p:nvGrpSpPr>
          <p:cNvPr id="2" name="组合 1"/>
          <p:cNvGrpSpPr/>
          <p:nvPr/>
        </p:nvGrpSpPr>
        <p:grpSpPr>
          <a:xfrm>
            <a:off x="9367374" y="767601"/>
            <a:ext cx="26249382" cy="2718666"/>
            <a:chOff x="5053721" y="808533"/>
            <a:chExt cx="26249382" cy="2718666"/>
          </a:xfrm>
        </p:grpSpPr>
        <p:grpSp>
          <p:nvGrpSpPr>
            <p:cNvPr id="4" name="组合 3"/>
            <p:cNvGrpSpPr/>
            <p:nvPr/>
          </p:nvGrpSpPr>
          <p:grpSpPr>
            <a:xfrm>
              <a:off x="9399373" y="808533"/>
              <a:ext cx="21903730" cy="2709141"/>
              <a:chOff x="9522114" y="823251"/>
              <a:chExt cx="21903730" cy="2709141"/>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5756" y="825613"/>
                <a:ext cx="3593863" cy="2699615"/>
              </a:xfrm>
              <a:prstGeom prst="rect">
                <a:avLst/>
              </a:prstGeom>
              <a:ln w="88900">
                <a:solidFill>
                  <a:schemeClr val="bg1">
                    <a:lumMod val="65000"/>
                  </a:schemeClr>
                </a:solidFill>
              </a:ln>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41040" y="823251"/>
                <a:ext cx="2704338" cy="2704338"/>
              </a:xfrm>
              <a:prstGeom prst="rect">
                <a:avLst/>
              </a:prstGeom>
              <a:ln w="88900">
                <a:solidFill>
                  <a:schemeClr val="bg1">
                    <a:lumMod val="65000"/>
                  </a:schemeClr>
                </a:solidFill>
              </a:ln>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93543" y="825156"/>
                <a:ext cx="4050792" cy="2700528"/>
              </a:xfrm>
              <a:prstGeom prst="rect">
                <a:avLst/>
              </a:prstGeom>
              <a:ln w="88900">
                <a:solidFill>
                  <a:schemeClr val="bg1">
                    <a:lumMod val="65000"/>
                  </a:schemeClr>
                </a:solidFill>
              </a:ln>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92698" y="825612"/>
                <a:ext cx="4049424" cy="2699616"/>
              </a:xfrm>
              <a:prstGeom prst="rect">
                <a:avLst/>
              </a:prstGeom>
              <a:ln w="88900">
                <a:solidFill>
                  <a:schemeClr val="bg1">
                    <a:lumMod val="65000"/>
                  </a:schemeClr>
                </a:solidFill>
              </a:ln>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2114" y="832776"/>
                <a:ext cx="4237130" cy="2699616"/>
              </a:xfrm>
              <a:prstGeom prst="rect">
                <a:avLst/>
              </a:prstGeom>
              <a:ln w="88900">
                <a:solidFill>
                  <a:schemeClr val="bg1">
                    <a:lumMod val="65000"/>
                  </a:schemeClr>
                </a:solidFill>
              </a:ln>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96799" y="823251"/>
                <a:ext cx="2029045" cy="2704338"/>
              </a:xfrm>
              <a:prstGeom prst="rect">
                <a:avLst/>
              </a:prstGeom>
              <a:ln w="88900">
                <a:solidFill>
                  <a:schemeClr val="bg1">
                    <a:lumMod val="65000"/>
                  </a:schemeClr>
                </a:solidFill>
              </a:ln>
            </p:spPr>
          </p:pic>
        </p:grpSp>
        <p:pic>
          <p:nvPicPr>
            <p:cNvPr id="31" name="图片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53721" y="827583"/>
              <a:ext cx="4045027" cy="2699616"/>
            </a:xfrm>
            <a:prstGeom prst="rect">
              <a:avLst/>
            </a:prstGeom>
            <a:ln w="88900">
              <a:solidFill>
                <a:schemeClr val="bg1">
                  <a:lumMod val="65000"/>
                </a:schemeClr>
              </a:solidFill>
            </a:ln>
          </p:spPr>
        </p:pic>
      </p:grpSp>
      <p:grpSp>
        <p:nvGrpSpPr>
          <p:cNvPr id="19" name="组合 18"/>
          <p:cNvGrpSpPr/>
          <p:nvPr/>
        </p:nvGrpSpPr>
        <p:grpSpPr>
          <a:xfrm>
            <a:off x="-170363" y="411956"/>
            <a:ext cx="3636486" cy="397638"/>
            <a:chOff x="-238126" y="8246987"/>
            <a:chExt cx="4848648" cy="530184"/>
          </a:xfrm>
        </p:grpSpPr>
        <p:sp>
          <p:nvSpPr>
            <p:cNvPr id="22" name="圆角矩形 21"/>
            <p:cNvSpPr/>
            <p:nvPr/>
          </p:nvSpPr>
          <p:spPr>
            <a:xfrm>
              <a:off x="-238126" y="8246987"/>
              <a:ext cx="4556125" cy="530184"/>
            </a:xfrm>
            <a:prstGeom prst="roundRect">
              <a:avLst>
                <a:gd name="adj" fmla="val 8381"/>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3" name="矩形 22"/>
            <p:cNvSpPr/>
            <p:nvPr/>
          </p:nvSpPr>
          <p:spPr>
            <a:xfrm rot="5400000">
              <a:off x="1781893" y="8493566"/>
              <a:ext cx="324000" cy="180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6"/>
            <p:cNvSpPr txBox="1"/>
            <p:nvPr/>
          </p:nvSpPr>
          <p:spPr>
            <a:xfrm>
              <a:off x="479922" y="8260745"/>
              <a:ext cx="4130600" cy="492443"/>
            </a:xfrm>
            <a:prstGeom prst="rect">
              <a:avLst/>
            </a:prstGeom>
            <a:noFill/>
          </p:spPr>
          <p:txBody>
            <a:bodyPr wrap="square" rtlCol="0">
              <a:spAutoFit/>
            </a:bodyPr>
            <a:lstStyle/>
            <a:p>
              <a:r>
                <a:rPr lang="zh-CN" altLang="en-US" sz="1800" b="1" dirty="0">
                  <a:solidFill>
                    <a:srgbClr val="E60012"/>
                  </a:solidFill>
                  <a:latin typeface="+mj-ea"/>
                  <a:ea typeface="+mj-ea"/>
                </a:rPr>
                <a:t>企业愿景 </a:t>
              </a:r>
              <a:r>
                <a:rPr lang="zh-CN" altLang="en-US" sz="1800" b="1" dirty="0" smtClean="0">
                  <a:solidFill>
                    <a:srgbClr val="E60012"/>
                  </a:solidFill>
                  <a:latin typeface="+mj-ea"/>
                  <a:ea typeface="+mj-ea"/>
                </a:rPr>
                <a:t>  </a:t>
              </a:r>
              <a:r>
                <a:rPr lang="en-US" altLang="zh-CN" dirty="0">
                  <a:ea typeface="宋体" panose="02010600030101010101" pitchFamily="2" charset="-122"/>
                </a:rPr>
                <a:t>Vision</a:t>
              </a:r>
            </a:p>
          </p:txBody>
        </p:sp>
      </p:grpSp>
    </p:spTree>
    <p:extLst>
      <p:ext uri="{BB962C8B-B14F-4D97-AF65-F5344CB8AC3E}">
        <p14:creationId xmlns:p14="http://schemas.microsoft.com/office/powerpoint/2010/main" val="2336013944"/>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3000" fill="hold"/>
                                        <p:tgtEl>
                                          <p:spTgt spid="28"/>
                                        </p:tgtEl>
                                        <p:attrNameLst>
                                          <p:attrName>ppt_w</p:attrName>
                                        </p:attrNameLst>
                                      </p:cBhvr>
                                      <p:tavLst>
                                        <p:tav tm="0">
                                          <p:val>
                                            <p:fltVal val="0"/>
                                          </p:val>
                                        </p:tav>
                                        <p:tav tm="100000">
                                          <p:val>
                                            <p:strVal val="#ppt_w"/>
                                          </p:val>
                                        </p:tav>
                                      </p:tavLst>
                                    </p:anim>
                                    <p:anim calcmode="lin" valueType="num">
                                      <p:cBhvr>
                                        <p:cTn id="8" dur="3000" fill="hold"/>
                                        <p:tgtEl>
                                          <p:spTgt spid="28"/>
                                        </p:tgtEl>
                                        <p:attrNameLst>
                                          <p:attrName>ppt_h</p:attrName>
                                        </p:attrNameLst>
                                      </p:cBhvr>
                                      <p:tavLst>
                                        <p:tav tm="0">
                                          <p:val>
                                            <p:fltVal val="0"/>
                                          </p:val>
                                        </p:tav>
                                        <p:tav tm="100000">
                                          <p:val>
                                            <p:strVal val="#ppt_h"/>
                                          </p:val>
                                        </p:tav>
                                      </p:tavLst>
                                    </p:anim>
                                    <p:animEffect transition="in" filter="fade">
                                      <p:cBhvr>
                                        <p:cTn id="9" dur="3000"/>
                                        <p:tgtEl>
                                          <p:spTgt spid="28"/>
                                        </p:tgtEl>
                                      </p:cBhvr>
                                    </p:animEffect>
                                  </p:childTnLst>
                                </p:cTn>
                              </p:par>
                              <p:par>
                                <p:cTn id="10" presetID="22" presetClass="entr" presetSubtype="8" fill="hold" grpId="0" nodeType="withEffect">
                                  <p:stCondLst>
                                    <p:cond delay="150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30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4000"/>
                            </p:stCondLst>
                            <p:childTnLst>
                              <p:par>
                                <p:cTn id="20" presetID="2" presetClass="exit" presetSubtype="8" fill="hold" nodeType="afterEffect">
                                  <p:stCondLst>
                                    <p:cond delay="0"/>
                                  </p:stCondLst>
                                  <p:childTnLst>
                                    <p:anim calcmode="lin" valueType="num">
                                      <p:cBhvr additive="base">
                                        <p:cTn id="21" dur="3000"/>
                                        <p:tgtEl>
                                          <p:spTgt spid="28"/>
                                        </p:tgtEl>
                                        <p:attrNameLst>
                                          <p:attrName>ppt_x</p:attrName>
                                        </p:attrNameLst>
                                      </p:cBhvr>
                                      <p:tavLst>
                                        <p:tav tm="0">
                                          <p:val>
                                            <p:strVal val="ppt_x"/>
                                          </p:val>
                                        </p:tav>
                                        <p:tav tm="100000">
                                          <p:val>
                                            <p:strVal val="0-ppt_w/2"/>
                                          </p:val>
                                        </p:tav>
                                      </p:tavLst>
                                    </p:anim>
                                    <p:anim calcmode="lin" valueType="num">
                                      <p:cBhvr additive="base">
                                        <p:cTn id="22" dur="3000"/>
                                        <p:tgtEl>
                                          <p:spTgt spid="28"/>
                                        </p:tgtEl>
                                        <p:attrNameLst>
                                          <p:attrName>ppt_y</p:attrName>
                                        </p:attrNameLst>
                                      </p:cBhvr>
                                      <p:tavLst>
                                        <p:tav tm="0">
                                          <p:val>
                                            <p:strVal val="ppt_y"/>
                                          </p:val>
                                        </p:tav>
                                        <p:tav tm="100000">
                                          <p:val>
                                            <p:strVal val="ppt_y"/>
                                          </p:val>
                                        </p:tav>
                                      </p:tavLst>
                                    </p:anim>
                                    <p:set>
                                      <p:cBhvr>
                                        <p:cTn id="23" dur="1" fill="hold">
                                          <p:stCondLst>
                                            <p:cond delay="2999"/>
                                          </p:stCondLst>
                                        </p:cTn>
                                        <p:tgtEl>
                                          <p:spTgt spid="28"/>
                                        </p:tgtEl>
                                        <p:attrNameLst>
                                          <p:attrName>style.visibility</p:attrName>
                                        </p:attrNameLst>
                                      </p:cBhvr>
                                      <p:to>
                                        <p:strVal val="hidden"/>
                                      </p:to>
                                    </p:set>
                                  </p:childTnLst>
                                </p:cTn>
                              </p:par>
                              <p:par>
                                <p:cTn id="24" presetID="35" presetClass="path" presetSubtype="0" fill="hold" nodeType="withEffect">
                                  <p:stCondLst>
                                    <p:cond delay="0"/>
                                  </p:stCondLst>
                                  <p:childTnLst>
                                    <p:animMotion origin="layout" path="M -2.22222E-6 4.9225E-6 L -4.15 4.9225E-6 " pathEditMode="relative" rAng="0" ptsTypes="AA">
                                      <p:cBhvr>
                                        <p:cTn id="25" dur="21250" fill="hold"/>
                                        <p:tgtEl>
                                          <p:spTgt spid="2"/>
                                        </p:tgtEl>
                                        <p:attrNameLst>
                                          <p:attrName>ppt_x</p:attrName>
                                          <p:attrName>ppt_y</p:attrName>
                                        </p:attrNameLst>
                                      </p:cBhvr>
                                      <p:rCtr x="-207500" y="0"/>
                                    </p:animMotion>
                                  </p:childTnLst>
                                </p:cTn>
                              </p:par>
                            </p:childTnLst>
                          </p:cTn>
                        </p:par>
                        <p:par>
                          <p:cTn id="26" fill="hold">
                            <p:stCondLst>
                              <p:cond delay="25250"/>
                            </p:stCondLst>
                            <p:childTnLst>
                              <p:par>
                                <p:cTn id="27" presetID="10" presetClass="entr" presetSubtype="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2015\7月\17 百特\37 百特\尾页定.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116086"/>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Pictures\百沃.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23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705508"/>
      </p:ext>
    </p:extLst>
  </p:cSld>
  <p:clrMapOvr>
    <a:masterClrMapping/>
  </p:clrMapOvr>
  <p:transition spd="slow" advTm="5000">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8907" b="10216"/>
          <a:stretch/>
        </p:blipFill>
        <p:spPr>
          <a:xfrm>
            <a:off x="0" y="1498600"/>
            <a:ext cx="9144000" cy="3644900"/>
          </a:xfrm>
          <a:prstGeom prst="rect">
            <a:avLst/>
          </a:prstGeom>
        </p:spPr>
      </p:pic>
      <p:sp>
        <p:nvSpPr>
          <p:cNvPr id="14" name="矩形 13"/>
          <p:cNvSpPr/>
          <p:nvPr/>
        </p:nvSpPr>
        <p:spPr>
          <a:xfrm>
            <a:off x="0" y="-15876"/>
            <a:ext cx="9144000" cy="3595738"/>
          </a:xfrm>
          <a:prstGeom prst="rect">
            <a:avLst/>
          </a:prstGeom>
          <a:solidFill>
            <a:srgbClr val="E7E7E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82141" y="-161925"/>
            <a:ext cx="8785647" cy="678656"/>
          </a:xfrm>
          <a:prstGeom prst="roundRect">
            <a:avLst>
              <a:gd name="adj" fmla="val 8381"/>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2" name="组合 1"/>
          <p:cNvGrpSpPr/>
          <p:nvPr/>
        </p:nvGrpSpPr>
        <p:grpSpPr>
          <a:xfrm>
            <a:off x="404813" y="156182"/>
            <a:ext cx="2821303" cy="330860"/>
            <a:chOff x="404813" y="156182"/>
            <a:chExt cx="2821303" cy="330860"/>
          </a:xfrm>
        </p:grpSpPr>
        <p:sp>
          <p:nvSpPr>
            <p:cNvPr id="5" name="文本框 4"/>
            <p:cNvSpPr txBox="1"/>
            <p:nvPr/>
          </p:nvSpPr>
          <p:spPr>
            <a:xfrm>
              <a:off x="404813" y="156182"/>
              <a:ext cx="2821303" cy="330860"/>
            </a:xfrm>
            <a:prstGeom prst="rect">
              <a:avLst/>
            </a:prstGeom>
            <a:noFill/>
          </p:spPr>
          <p:txBody>
            <a:bodyPr wrap="square" lIns="68580" tIns="34290" rIns="68580" bIns="34290" rtlCol="0">
              <a:spAutoFit/>
            </a:bodyPr>
            <a:lstStyle/>
            <a:p>
              <a:r>
                <a:rPr lang="zh-CN" altLang="zh-CN" sz="1700" b="1" dirty="0">
                  <a:solidFill>
                    <a:srgbClr val="E60012"/>
                  </a:solidFill>
                  <a:latin typeface="+mj-ea"/>
                  <a:ea typeface="+mj-ea"/>
                </a:rPr>
                <a:t>企业简介</a:t>
              </a:r>
              <a:r>
                <a:rPr lang="en-US" altLang="zh-CN" sz="1700" b="1" dirty="0">
                  <a:solidFill>
                    <a:srgbClr val="E60012"/>
                  </a:solidFill>
                  <a:latin typeface="+mj-ea"/>
                  <a:ea typeface="+mj-ea"/>
                </a:rPr>
                <a:t>   </a:t>
              </a:r>
              <a:r>
                <a:rPr lang="en-US" altLang="zh-CN" dirty="0" smtClean="0"/>
                <a:t>Company Profile</a:t>
              </a:r>
              <a:endParaRPr lang="zh-CN" altLang="en-US" dirty="0"/>
            </a:p>
          </p:txBody>
        </p:sp>
        <p:sp>
          <p:nvSpPr>
            <p:cNvPr id="6" name="矩形 5"/>
            <p:cNvSpPr/>
            <p:nvPr/>
          </p:nvSpPr>
          <p:spPr>
            <a:xfrm rot="5400000">
              <a:off x="1275698" y="309228"/>
              <a:ext cx="243000" cy="135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sp>
        <p:nvSpPr>
          <p:cNvPr id="7" name="文本框 6"/>
          <p:cNvSpPr txBox="1"/>
          <p:nvPr/>
        </p:nvSpPr>
        <p:spPr>
          <a:xfrm>
            <a:off x="290092" y="633403"/>
            <a:ext cx="4219996" cy="2913105"/>
          </a:xfrm>
          <a:prstGeom prst="rect">
            <a:avLst/>
          </a:prstGeom>
          <a:noFill/>
        </p:spPr>
        <p:txBody>
          <a:bodyPr wrap="square" lIns="68580" tIns="34290" rIns="68580" bIns="34290" rtlCol="0">
            <a:spAutoFit/>
          </a:bodyPr>
          <a:lstStyle/>
          <a:p>
            <a:pPr>
              <a:lnSpc>
                <a:spcPct val="120000"/>
              </a:lnSpc>
            </a:pPr>
            <a:r>
              <a:rPr lang="zh-CN" altLang="zh-CN" dirty="0">
                <a:latin typeface="+mj-ea"/>
                <a:ea typeface="+mj-ea"/>
              </a:rPr>
              <a:t>宁波百沃精工轴承有限公司是一家专业生产高精密、低噪音、长寿命微小型深沟球轴承的现代化台资企业。公司集研发、生产、贸易、服务于一体。</a:t>
            </a:r>
            <a:endParaRPr lang="en-US" altLang="zh-CN" dirty="0">
              <a:latin typeface="+mj-ea"/>
              <a:ea typeface="+mj-ea"/>
            </a:endParaRPr>
          </a:p>
          <a:p>
            <a:pPr>
              <a:lnSpc>
                <a:spcPct val="120000"/>
              </a:lnSpc>
            </a:pPr>
            <a:endParaRPr lang="zh-CN" altLang="zh-CN" dirty="0">
              <a:latin typeface="+mj-ea"/>
              <a:ea typeface="+mj-ea"/>
            </a:endParaRPr>
          </a:p>
          <a:p>
            <a:pPr>
              <a:lnSpc>
                <a:spcPct val="120000"/>
              </a:lnSpc>
            </a:pPr>
            <a:r>
              <a:rPr lang="zh-CN" altLang="zh-CN" dirty="0">
                <a:latin typeface="+mj-ea"/>
                <a:ea typeface="+mj-ea"/>
              </a:rPr>
              <a:t>公司拥有专门的研发及检测实验室，并严格按照</a:t>
            </a:r>
            <a:r>
              <a:rPr lang="en-US" altLang="zh-CN" dirty="0">
                <a:latin typeface="+mj-ea"/>
                <a:ea typeface="+mj-ea"/>
              </a:rPr>
              <a:t>ISO9001</a:t>
            </a:r>
            <a:r>
              <a:rPr lang="zh-CN" altLang="zh-CN" dirty="0">
                <a:latin typeface="+mj-ea"/>
                <a:ea typeface="+mj-ea"/>
              </a:rPr>
              <a:t>和</a:t>
            </a:r>
            <a:r>
              <a:rPr lang="en-US" altLang="zh-CN" dirty="0">
                <a:latin typeface="+mj-ea"/>
                <a:ea typeface="+mj-ea"/>
              </a:rPr>
              <a:t>ISO/TS16949</a:t>
            </a:r>
            <a:r>
              <a:rPr lang="zh-CN" altLang="zh-CN" dirty="0">
                <a:latin typeface="+mj-ea"/>
                <a:ea typeface="+mj-ea"/>
              </a:rPr>
              <a:t>的模式进行生产全过程的质量控制，产品的精度和使用寿命均达到世界领先水平。</a:t>
            </a:r>
            <a:endParaRPr lang="en-US" altLang="zh-CN" dirty="0">
              <a:latin typeface="+mj-ea"/>
              <a:ea typeface="+mj-ea"/>
            </a:endParaRPr>
          </a:p>
          <a:p>
            <a:pPr>
              <a:lnSpc>
                <a:spcPct val="120000"/>
              </a:lnSpc>
            </a:pPr>
            <a:endParaRPr lang="zh-CN" altLang="zh-CN" dirty="0">
              <a:latin typeface="+mj-ea"/>
              <a:ea typeface="+mj-ea"/>
            </a:endParaRPr>
          </a:p>
          <a:p>
            <a:pPr>
              <a:lnSpc>
                <a:spcPct val="120000"/>
              </a:lnSpc>
            </a:pPr>
            <a:r>
              <a:rPr lang="zh-CN" altLang="zh-CN" dirty="0">
                <a:latin typeface="+mj-ea"/>
                <a:ea typeface="+mj-ea"/>
              </a:rPr>
              <a:t>公司产品广泛应用于汽车、数控机床、化工设备、医疗设备及家用电器等行业。</a:t>
            </a:r>
            <a:endParaRPr lang="zh-CN" altLang="en-US" dirty="0">
              <a:latin typeface="+mj-ea"/>
              <a:ea typeface="+mj-ea"/>
            </a:endParaRPr>
          </a:p>
        </p:txBody>
      </p:sp>
      <p:sp>
        <p:nvSpPr>
          <p:cNvPr id="10" name="文本框 9"/>
          <p:cNvSpPr txBox="1"/>
          <p:nvPr/>
        </p:nvSpPr>
        <p:spPr>
          <a:xfrm>
            <a:off x="4716016" y="633403"/>
            <a:ext cx="4169222" cy="2870016"/>
          </a:xfrm>
          <a:prstGeom prst="rect">
            <a:avLst/>
          </a:prstGeom>
          <a:noFill/>
        </p:spPr>
        <p:txBody>
          <a:bodyPr wrap="square" lIns="68580" tIns="34290" rIns="68580" bIns="34290" rtlCol="0">
            <a:spAutoFit/>
          </a:bodyPr>
          <a:lstStyle/>
          <a:p>
            <a:pPr algn="just"/>
            <a:r>
              <a:rPr lang="en-US" altLang="zh-CN" sz="1300" dirty="0"/>
              <a:t>Ningbo NBVO Seiko Bearing </a:t>
            </a:r>
            <a:r>
              <a:rPr lang="en-US" altLang="zh-CN" sz="1300" dirty="0" err="1"/>
              <a:t>Co.,Ltd</a:t>
            </a:r>
            <a:r>
              <a:rPr lang="en-US" altLang="zh-CN" sz="1300" dirty="0"/>
              <a:t> is a modern Taiwan-funded enterprise specializing in high-precision, low-noise and long-life miniature deep groove ball bearing. We are a company integrating research and development, manufacture, trading and service.</a:t>
            </a:r>
          </a:p>
          <a:p>
            <a:pPr algn="just"/>
            <a:endParaRPr lang="zh-CN" altLang="zh-CN" sz="1300" dirty="0"/>
          </a:p>
          <a:p>
            <a:pPr algn="just"/>
            <a:r>
              <a:rPr lang="en-US" altLang="zh-CN" sz="1300" dirty="0"/>
              <a:t>With Research &amp; Development laboratory and Inspection laboratory, our products are advanced on accuracy and working life in the world strictly in accordance with full-range control of ISO9001 and ISO/TS 16949.</a:t>
            </a:r>
          </a:p>
          <a:p>
            <a:pPr algn="just"/>
            <a:endParaRPr lang="zh-CN" altLang="zh-CN" sz="1300" dirty="0"/>
          </a:p>
          <a:p>
            <a:pPr algn="just"/>
            <a:r>
              <a:rPr lang="en-US" altLang="zh-CN" sz="1300" dirty="0"/>
              <a:t>Company products are in a wide variety of applications, these include automobile, CNC machine, Chemical device, Medical device, Home appliance and so on.</a:t>
            </a:r>
            <a:endParaRPr lang="zh-CN" altLang="en-US" sz="1300" dirty="0"/>
          </a:p>
        </p:txBody>
      </p:sp>
      <p:sp>
        <p:nvSpPr>
          <p:cNvPr id="12" name="矩形 11"/>
          <p:cNvSpPr/>
          <p:nvPr/>
        </p:nvSpPr>
        <p:spPr>
          <a:xfrm rot="5400000">
            <a:off x="3195538" y="2072115"/>
            <a:ext cx="2752924" cy="1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15" name="组合 14"/>
          <p:cNvGrpSpPr/>
          <p:nvPr/>
        </p:nvGrpSpPr>
        <p:grpSpPr>
          <a:xfrm>
            <a:off x="0" y="4610207"/>
            <a:ext cx="9040636" cy="309942"/>
            <a:chOff x="0" y="4610207"/>
            <a:chExt cx="9040636" cy="309942"/>
          </a:xfrm>
        </p:grpSpPr>
        <p:sp>
          <p:nvSpPr>
            <p:cNvPr id="16" name="矩形 15"/>
            <p:cNvSpPr/>
            <p:nvPr userDrawn="1"/>
          </p:nvSpPr>
          <p:spPr>
            <a:xfrm>
              <a:off x="0" y="4893645"/>
              <a:ext cx="7953375" cy="135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17" name="图片 16"/>
            <p:cNvPicPr>
              <a:picLocks noChangeAspect="1"/>
            </p:cNvPicPr>
            <p:nvPr userDrawn="1"/>
          </p:nvPicPr>
          <p:blipFill>
            <a:blip r:embed="rId4"/>
            <a:stretch>
              <a:fillRect/>
            </a:stretch>
          </p:blipFill>
          <p:spPr>
            <a:xfrm>
              <a:off x="7990479" y="4610207"/>
              <a:ext cx="1050157" cy="309942"/>
            </a:xfrm>
            <a:prstGeom prst="rect">
              <a:avLst/>
            </a:prstGeom>
          </p:spPr>
        </p:pic>
      </p:grpSp>
    </p:spTree>
    <p:extLst>
      <p:ext uri="{BB962C8B-B14F-4D97-AF65-F5344CB8AC3E}">
        <p14:creationId xmlns:p14="http://schemas.microsoft.com/office/powerpoint/2010/main" val="1346175621"/>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1"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10"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82141" y="-161925"/>
            <a:ext cx="8785647" cy="678656"/>
          </a:xfrm>
          <a:prstGeom prst="roundRect">
            <a:avLst>
              <a:gd name="adj" fmla="val 8381"/>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7" name="组合 6"/>
          <p:cNvGrpSpPr/>
          <p:nvPr/>
        </p:nvGrpSpPr>
        <p:grpSpPr>
          <a:xfrm>
            <a:off x="404813" y="156182"/>
            <a:ext cx="2409825" cy="330860"/>
            <a:chOff x="404813" y="156182"/>
            <a:chExt cx="2409825" cy="330860"/>
          </a:xfrm>
        </p:grpSpPr>
        <p:sp>
          <p:nvSpPr>
            <p:cNvPr id="77" name="文本框 76"/>
            <p:cNvSpPr txBox="1"/>
            <p:nvPr/>
          </p:nvSpPr>
          <p:spPr>
            <a:xfrm>
              <a:off x="404813" y="156182"/>
              <a:ext cx="2409825" cy="330860"/>
            </a:xfrm>
            <a:prstGeom prst="rect">
              <a:avLst/>
            </a:prstGeom>
            <a:noFill/>
          </p:spPr>
          <p:txBody>
            <a:bodyPr wrap="square" lIns="68580" tIns="34290" rIns="68580" bIns="34290" rtlCol="0">
              <a:spAutoFit/>
            </a:bodyPr>
            <a:lstStyle/>
            <a:p>
              <a:pPr lvl="0"/>
              <a:r>
                <a:rPr lang="zh-CN" altLang="zh-CN" sz="1700" b="1" dirty="0">
                  <a:solidFill>
                    <a:srgbClr val="E60012"/>
                  </a:solidFill>
                </a:rPr>
                <a:t>组织结构图</a:t>
              </a:r>
              <a:r>
                <a:rPr lang="en-US" altLang="zh-CN" sz="1700" b="1" dirty="0">
                  <a:solidFill>
                    <a:srgbClr val="E60012"/>
                  </a:solidFill>
                </a:rPr>
                <a:t>    </a:t>
              </a:r>
              <a:r>
                <a:rPr lang="en-US" altLang="zh-CN" dirty="0"/>
                <a:t>Framework</a:t>
              </a:r>
              <a:endParaRPr lang="zh-CN" altLang="en-US" dirty="0"/>
            </a:p>
          </p:txBody>
        </p:sp>
        <p:sp>
          <p:nvSpPr>
            <p:cNvPr id="78" name="矩形 77"/>
            <p:cNvSpPr/>
            <p:nvPr/>
          </p:nvSpPr>
          <p:spPr>
            <a:xfrm rot="5400000">
              <a:off x="1504297" y="309228"/>
              <a:ext cx="243000" cy="135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cxnSp>
        <p:nvCxnSpPr>
          <p:cNvPr id="147" name="直接连接符 146"/>
          <p:cNvCxnSpPr/>
          <p:nvPr/>
        </p:nvCxnSpPr>
        <p:spPr>
          <a:xfrm flipH="1">
            <a:off x="4423248" y="1742326"/>
            <a:ext cx="52733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83" name="组合 282"/>
          <p:cNvGrpSpPr/>
          <p:nvPr/>
        </p:nvGrpSpPr>
        <p:grpSpPr>
          <a:xfrm>
            <a:off x="1141934" y="1321120"/>
            <a:ext cx="6798661" cy="1092293"/>
            <a:chOff x="1645949" y="1419004"/>
            <a:chExt cx="6048647" cy="971794"/>
          </a:xfrm>
        </p:grpSpPr>
        <p:grpSp>
          <p:nvGrpSpPr>
            <p:cNvPr id="281" name="组合 280"/>
            <p:cNvGrpSpPr/>
            <p:nvPr/>
          </p:nvGrpSpPr>
          <p:grpSpPr>
            <a:xfrm>
              <a:off x="4557130" y="1419004"/>
              <a:ext cx="1016654" cy="971794"/>
              <a:chOff x="4557130" y="1419004"/>
              <a:chExt cx="1016654" cy="971794"/>
            </a:xfrm>
          </p:grpSpPr>
          <p:cxnSp>
            <p:nvCxnSpPr>
              <p:cNvPr id="137" name="直接连接符 136"/>
              <p:cNvCxnSpPr/>
              <p:nvPr/>
            </p:nvCxnSpPr>
            <p:spPr>
              <a:xfrm>
                <a:off x="4557130" y="1419004"/>
                <a:ext cx="0" cy="755807"/>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a:off x="5573784" y="2169844"/>
                <a:ext cx="0" cy="2209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82" name="组合 281"/>
            <p:cNvGrpSpPr/>
            <p:nvPr/>
          </p:nvGrpSpPr>
          <p:grpSpPr>
            <a:xfrm>
              <a:off x="1645949" y="2169844"/>
              <a:ext cx="6048647" cy="220954"/>
              <a:chOff x="1645949" y="2169844"/>
              <a:chExt cx="6048647" cy="220954"/>
            </a:xfrm>
          </p:grpSpPr>
          <p:cxnSp>
            <p:nvCxnSpPr>
              <p:cNvPr id="152" name="直接连接符 151"/>
              <p:cNvCxnSpPr/>
              <p:nvPr/>
            </p:nvCxnSpPr>
            <p:spPr>
              <a:xfrm flipH="1">
                <a:off x="1645950" y="2174811"/>
                <a:ext cx="6044385"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1645949" y="2169844"/>
                <a:ext cx="0" cy="2209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3527264" y="2169844"/>
                <a:ext cx="0" cy="2209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p:nvCxnSpPr>
            <p:spPr>
              <a:xfrm>
                <a:off x="7694596" y="2169844"/>
                <a:ext cx="0" cy="2209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0" name="组合 9"/>
          <p:cNvGrpSpPr/>
          <p:nvPr/>
        </p:nvGrpSpPr>
        <p:grpSpPr>
          <a:xfrm>
            <a:off x="3619227" y="762458"/>
            <a:ext cx="1623161" cy="552006"/>
            <a:chOff x="3919991" y="1275606"/>
            <a:chExt cx="1444097" cy="491110"/>
          </a:xfrm>
        </p:grpSpPr>
        <p:grpSp>
          <p:nvGrpSpPr>
            <p:cNvPr id="2" name="组合 1"/>
            <p:cNvGrpSpPr/>
            <p:nvPr/>
          </p:nvGrpSpPr>
          <p:grpSpPr>
            <a:xfrm>
              <a:off x="3919991" y="1275606"/>
              <a:ext cx="1444097" cy="491110"/>
              <a:chOff x="5605460" y="1700802"/>
              <a:chExt cx="1925463" cy="654811"/>
            </a:xfrm>
          </p:grpSpPr>
          <p:sp>
            <p:nvSpPr>
              <p:cNvPr id="68" name="圆角矩形 67"/>
              <p:cNvSpPr/>
              <p:nvPr/>
            </p:nvSpPr>
            <p:spPr>
              <a:xfrm>
                <a:off x="5605460" y="1700802"/>
                <a:ext cx="1925463" cy="654811"/>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p>
            </p:txBody>
          </p:sp>
          <p:sp>
            <p:nvSpPr>
              <p:cNvPr id="67" name="文本框 66"/>
              <p:cNvSpPr txBox="1"/>
              <p:nvPr/>
            </p:nvSpPr>
            <p:spPr>
              <a:xfrm>
                <a:off x="5779793" y="1735467"/>
                <a:ext cx="1576795" cy="401606"/>
              </a:xfrm>
              <a:prstGeom prst="rect">
                <a:avLst/>
              </a:prstGeom>
              <a:noFill/>
            </p:spPr>
            <p:txBody>
              <a:bodyPr wrap="square" rtlCol="0">
                <a:spAutoFit/>
              </a:bodyPr>
              <a:lstStyle/>
              <a:p>
                <a:pPr lvl="0" algn="ctr"/>
                <a:r>
                  <a:rPr lang="zh-CN" altLang="zh-CN" sz="1600" b="1" dirty="0" smtClean="0">
                    <a:solidFill>
                      <a:srgbClr val="E60012"/>
                    </a:solidFill>
                  </a:rPr>
                  <a:t>总经理</a:t>
                </a:r>
                <a:endParaRPr lang="zh-CN" altLang="en-US" sz="1600" b="1" dirty="0">
                  <a:solidFill>
                    <a:srgbClr val="E60012"/>
                  </a:solidFill>
                </a:endParaRPr>
              </a:p>
            </p:txBody>
          </p:sp>
        </p:grpSp>
        <p:sp>
          <p:nvSpPr>
            <p:cNvPr id="8" name="矩形 7"/>
            <p:cNvSpPr/>
            <p:nvPr/>
          </p:nvSpPr>
          <p:spPr>
            <a:xfrm>
              <a:off x="4149159" y="1516435"/>
              <a:ext cx="985764" cy="219058"/>
            </a:xfrm>
            <a:prstGeom prst="rect">
              <a:avLst/>
            </a:prstGeom>
          </p:spPr>
          <p:txBody>
            <a:bodyPr wrap="none">
              <a:spAutoFit/>
            </a:bodyPr>
            <a:lstStyle/>
            <a:p>
              <a:pPr algn="ctr"/>
              <a:r>
                <a:rPr lang="en-US" altLang="zh-CN" sz="1000" b="1" dirty="0"/>
                <a:t>General Manager</a:t>
              </a:r>
            </a:p>
          </p:txBody>
        </p:sp>
      </p:grpSp>
      <p:grpSp>
        <p:nvGrpSpPr>
          <p:cNvPr id="27" name="组合 26"/>
          <p:cNvGrpSpPr/>
          <p:nvPr/>
        </p:nvGrpSpPr>
        <p:grpSpPr>
          <a:xfrm>
            <a:off x="4947330" y="1527863"/>
            <a:ext cx="1632541" cy="438974"/>
            <a:chOff x="5031542" y="1602937"/>
            <a:chExt cx="1452443" cy="390547"/>
          </a:xfrm>
        </p:grpSpPr>
        <p:grpSp>
          <p:nvGrpSpPr>
            <p:cNvPr id="4" name="组合 3"/>
            <p:cNvGrpSpPr/>
            <p:nvPr/>
          </p:nvGrpSpPr>
          <p:grpSpPr>
            <a:xfrm>
              <a:off x="5031542" y="1602937"/>
              <a:ext cx="1452443" cy="383979"/>
              <a:chOff x="6811745" y="2420565"/>
              <a:chExt cx="1936590" cy="511972"/>
            </a:xfrm>
          </p:grpSpPr>
          <p:sp>
            <p:nvSpPr>
              <p:cNvPr id="69" name="圆角矩形 68"/>
              <p:cNvSpPr/>
              <p:nvPr/>
            </p:nvSpPr>
            <p:spPr>
              <a:xfrm>
                <a:off x="6811745" y="2420565"/>
                <a:ext cx="1936590" cy="511972"/>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p>
            </p:txBody>
          </p:sp>
          <p:sp>
            <p:nvSpPr>
              <p:cNvPr id="72" name="矩形 71"/>
              <p:cNvSpPr/>
              <p:nvPr/>
            </p:nvSpPr>
            <p:spPr>
              <a:xfrm>
                <a:off x="7100589" y="2426249"/>
                <a:ext cx="1358900" cy="328588"/>
              </a:xfrm>
              <a:prstGeom prst="rect">
                <a:avLst/>
              </a:prstGeom>
            </p:spPr>
            <p:txBody>
              <a:bodyPr wrap="square">
                <a:spAutoFit/>
              </a:bodyPr>
              <a:lstStyle/>
              <a:p>
                <a:pPr algn="ctr"/>
                <a:r>
                  <a:rPr lang="zh-CN" altLang="en-US" sz="1200" b="1" dirty="0" smtClean="0">
                    <a:solidFill>
                      <a:srgbClr val="E60012"/>
                    </a:solidFill>
                  </a:rPr>
                  <a:t>管理</a:t>
                </a:r>
                <a:r>
                  <a:rPr lang="zh-CN" altLang="en-US" sz="1200" b="1" dirty="0">
                    <a:solidFill>
                      <a:srgbClr val="E60012"/>
                    </a:solidFill>
                  </a:rPr>
                  <a:t>者</a:t>
                </a:r>
                <a:r>
                  <a:rPr lang="zh-CN" altLang="en-US" sz="1200" b="1" dirty="0" smtClean="0">
                    <a:solidFill>
                      <a:srgbClr val="E60012"/>
                    </a:solidFill>
                  </a:rPr>
                  <a:t>代表</a:t>
                </a:r>
                <a:endParaRPr lang="zh-CN" altLang="en-US" sz="1200" b="1" dirty="0">
                  <a:solidFill>
                    <a:srgbClr val="E60012"/>
                  </a:solidFill>
                </a:endParaRPr>
              </a:p>
            </p:txBody>
          </p:sp>
        </p:grpSp>
        <p:sp>
          <p:nvSpPr>
            <p:cNvPr id="136" name="矩形 135"/>
            <p:cNvSpPr/>
            <p:nvPr/>
          </p:nvSpPr>
          <p:spPr>
            <a:xfrm>
              <a:off x="5091603" y="1774426"/>
              <a:ext cx="1332323" cy="219058"/>
            </a:xfrm>
            <a:prstGeom prst="rect">
              <a:avLst/>
            </a:prstGeom>
          </p:spPr>
          <p:txBody>
            <a:bodyPr wrap="none">
              <a:spAutoFit/>
            </a:bodyPr>
            <a:lstStyle/>
            <a:p>
              <a:pPr algn="ctr"/>
              <a:r>
                <a:rPr lang="en-US" altLang="zh-CN" sz="1000" b="1" dirty="0"/>
                <a:t>Manager Representative</a:t>
              </a:r>
            </a:p>
          </p:txBody>
        </p:sp>
      </p:grpSp>
      <p:grpSp>
        <p:nvGrpSpPr>
          <p:cNvPr id="12" name="组合 11"/>
          <p:cNvGrpSpPr/>
          <p:nvPr/>
        </p:nvGrpSpPr>
        <p:grpSpPr>
          <a:xfrm>
            <a:off x="539322" y="2806905"/>
            <a:ext cx="8240066" cy="400069"/>
            <a:chOff x="539322" y="2806905"/>
            <a:chExt cx="8240066" cy="400069"/>
          </a:xfrm>
        </p:grpSpPr>
        <p:grpSp>
          <p:nvGrpSpPr>
            <p:cNvPr id="11" name="组合 10"/>
            <p:cNvGrpSpPr/>
            <p:nvPr/>
          </p:nvGrpSpPr>
          <p:grpSpPr>
            <a:xfrm>
              <a:off x="2645859" y="2845005"/>
              <a:ext cx="1170962" cy="361969"/>
              <a:chOff x="2645859" y="2845005"/>
              <a:chExt cx="1170962" cy="361969"/>
            </a:xfrm>
          </p:grpSpPr>
          <p:cxnSp>
            <p:nvCxnSpPr>
              <p:cNvPr id="213" name="直接连接符 212"/>
              <p:cNvCxnSpPr/>
              <p:nvPr/>
            </p:nvCxnSpPr>
            <p:spPr>
              <a:xfrm>
                <a:off x="3243936" y="2845005"/>
                <a:ext cx="0" cy="167148"/>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p:nvPr/>
            </p:nvCxnSpPr>
            <p:spPr>
              <a:xfrm flipH="1">
                <a:off x="2645859" y="3007631"/>
                <a:ext cx="1170962"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nvCxnSpPr>
            <p:spPr>
              <a:xfrm>
                <a:off x="3816821" y="3002278"/>
                <a:ext cx="0" cy="20469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6" name="直接连接符 215"/>
              <p:cNvCxnSpPr/>
              <p:nvPr/>
            </p:nvCxnSpPr>
            <p:spPr>
              <a:xfrm>
                <a:off x="2646526" y="3002278"/>
                <a:ext cx="0" cy="20469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3243936" y="2982042"/>
                <a:ext cx="0" cy="20469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539322" y="2806905"/>
              <a:ext cx="1170296" cy="361969"/>
              <a:chOff x="539322" y="2845005"/>
              <a:chExt cx="1170296" cy="361969"/>
            </a:xfrm>
          </p:grpSpPr>
          <p:cxnSp>
            <p:nvCxnSpPr>
              <p:cNvPr id="198" name="直接连接符 197"/>
              <p:cNvCxnSpPr/>
              <p:nvPr/>
            </p:nvCxnSpPr>
            <p:spPr>
              <a:xfrm>
                <a:off x="1145227" y="2845005"/>
                <a:ext cx="0" cy="167148"/>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2" name="直接连接符 201"/>
              <p:cNvCxnSpPr/>
              <p:nvPr/>
            </p:nvCxnSpPr>
            <p:spPr>
              <a:xfrm flipH="1">
                <a:off x="549444" y="3007631"/>
                <a:ext cx="1160174"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a:off x="1709617" y="3002278"/>
                <a:ext cx="0" cy="20469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1" name="直接连接符 210"/>
              <p:cNvCxnSpPr/>
              <p:nvPr/>
            </p:nvCxnSpPr>
            <p:spPr>
              <a:xfrm>
                <a:off x="539322" y="3002278"/>
                <a:ext cx="0" cy="20469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1145227" y="2982042"/>
                <a:ext cx="0" cy="20469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7146712" y="2816366"/>
              <a:ext cx="1632676" cy="361969"/>
              <a:chOff x="4739507" y="2845005"/>
              <a:chExt cx="1632676" cy="361969"/>
            </a:xfrm>
          </p:grpSpPr>
          <p:cxnSp>
            <p:nvCxnSpPr>
              <p:cNvPr id="217" name="直接连接符 216"/>
              <p:cNvCxnSpPr/>
              <p:nvPr/>
            </p:nvCxnSpPr>
            <p:spPr>
              <a:xfrm>
                <a:off x="5544137" y="2845005"/>
                <a:ext cx="0" cy="167148"/>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flipH="1">
                <a:off x="4739507" y="3007631"/>
                <a:ext cx="1632676"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a:off x="5828224" y="3002278"/>
                <a:ext cx="0" cy="20469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p:nvPr/>
            </p:nvCxnSpPr>
            <p:spPr>
              <a:xfrm>
                <a:off x="5269501" y="3002278"/>
                <a:ext cx="0" cy="20469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a:off x="4739507" y="3002278"/>
                <a:ext cx="0" cy="20469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a:off x="6372183" y="3002278"/>
                <a:ext cx="0" cy="20469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4994748" y="2844770"/>
              <a:ext cx="1088717" cy="361969"/>
              <a:chOff x="7384399" y="2845005"/>
              <a:chExt cx="1088717" cy="361969"/>
            </a:xfrm>
          </p:grpSpPr>
          <p:cxnSp>
            <p:nvCxnSpPr>
              <p:cNvPr id="225" name="直接连接符 224"/>
              <p:cNvCxnSpPr/>
              <p:nvPr/>
            </p:nvCxnSpPr>
            <p:spPr>
              <a:xfrm>
                <a:off x="7936794" y="2845005"/>
                <a:ext cx="0" cy="167148"/>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flipH="1">
                <a:off x="7384399" y="3007631"/>
                <a:ext cx="1088717"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7" name="直接连接符 226"/>
              <p:cNvCxnSpPr/>
              <p:nvPr/>
            </p:nvCxnSpPr>
            <p:spPr>
              <a:xfrm>
                <a:off x="8473116" y="3002278"/>
                <a:ext cx="0" cy="20469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a:off x="7935805" y="3002278"/>
                <a:ext cx="0" cy="20469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a:off x="7384399" y="3002278"/>
                <a:ext cx="0" cy="20469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9" name="组合 28"/>
          <p:cNvGrpSpPr/>
          <p:nvPr/>
        </p:nvGrpSpPr>
        <p:grpSpPr>
          <a:xfrm>
            <a:off x="4838272" y="2413415"/>
            <a:ext cx="1401670" cy="456391"/>
            <a:chOff x="882117" y="2390798"/>
            <a:chExt cx="1100357" cy="406043"/>
          </a:xfrm>
        </p:grpSpPr>
        <p:sp>
          <p:nvSpPr>
            <p:cNvPr id="94" name="圆角矩形 93"/>
            <p:cNvSpPr/>
            <p:nvPr/>
          </p:nvSpPr>
          <p:spPr>
            <a:xfrm>
              <a:off x="882117" y="2390798"/>
              <a:ext cx="1100357" cy="383979"/>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solidFill>
              </a:endParaRPr>
            </a:p>
          </p:txBody>
        </p:sp>
        <p:grpSp>
          <p:nvGrpSpPr>
            <p:cNvPr id="28" name="组合 27"/>
            <p:cNvGrpSpPr/>
            <p:nvPr/>
          </p:nvGrpSpPr>
          <p:grpSpPr>
            <a:xfrm>
              <a:off x="971385" y="2409396"/>
              <a:ext cx="925184" cy="387445"/>
              <a:chOff x="1025243" y="2454469"/>
              <a:chExt cx="925184" cy="387445"/>
            </a:xfrm>
          </p:grpSpPr>
          <p:sp>
            <p:nvSpPr>
              <p:cNvPr id="138" name="矩形 137"/>
              <p:cNvSpPr/>
              <p:nvPr/>
            </p:nvSpPr>
            <p:spPr>
              <a:xfrm>
                <a:off x="1025243" y="2622856"/>
                <a:ext cx="925184" cy="219058"/>
              </a:xfrm>
              <a:prstGeom prst="rect">
                <a:avLst/>
              </a:prstGeom>
            </p:spPr>
            <p:txBody>
              <a:bodyPr wrap="none">
                <a:spAutoFit/>
              </a:bodyPr>
              <a:lstStyle/>
              <a:p>
                <a:pPr algn="ctr"/>
                <a:r>
                  <a:rPr lang="en-US" altLang="zh-CN" sz="1000" b="1" dirty="0" smtClean="0"/>
                  <a:t>Technology Center</a:t>
                </a:r>
                <a:endParaRPr lang="en-US" altLang="zh-CN" sz="1000" b="1" dirty="0"/>
              </a:p>
            </p:txBody>
          </p:sp>
          <p:sp>
            <p:nvSpPr>
              <p:cNvPr id="139" name="矩形 138"/>
              <p:cNvSpPr/>
              <p:nvPr/>
            </p:nvSpPr>
            <p:spPr>
              <a:xfrm>
                <a:off x="1133028" y="2454469"/>
                <a:ext cx="709613" cy="246441"/>
              </a:xfrm>
              <a:prstGeom prst="rect">
                <a:avLst/>
              </a:prstGeom>
            </p:spPr>
            <p:txBody>
              <a:bodyPr wrap="square">
                <a:spAutoFit/>
              </a:bodyPr>
              <a:lstStyle/>
              <a:p>
                <a:pPr algn="ctr"/>
                <a:r>
                  <a:rPr lang="zh-CN" altLang="en-US" sz="1200" b="1" dirty="0" smtClean="0">
                    <a:solidFill>
                      <a:srgbClr val="E60012"/>
                    </a:solidFill>
                  </a:rPr>
                  <a:t>技术中心</a:t>
                </a:r>
                <a:endParaRPr lang="zh-CN" altLang="en-US" sz="1200" b="1" dirty="0">
                  <a:solidFill>
                    <a:srgbClr val="E60012"/>
                  </a:solidFill>
                </a:endParaRPr>
              </a:p>
            </p:txBody>
          </p:sp>
        </p:grpSp>
      </p:grpSp>
      <p:grpSp>
        <p:nvGrpSpPr>
          <p:cNvPr id="140" name="组合 139"/>
          <p:cNvGrpSpPr/>
          <p:nvPr/>
        </p:nvGrpSpPr>
        <p:grpSpPr>
          <a:xfrm>
            <a:off x="452438" y="2374195"/>
            <a:ext cx="1401666" cy="456392"/>
            <a:chOff x="882116" y="2390798"/>
            <a:chExt cx="1100358" cy="406044"/>
          </a:xfrm>
        </p:grpSpPr>
        <p:sp>
          <p:nvSpPr>
            <p:cNvPr id="141" name="圆角矩形 140"/>
            <p:cNvSpPr/>
            <p:nvPr/>
          </p:nvSpPr>
          <p:spPr>
            <a:xfrm>
              <a:off x="882116" y="2390798"/>
              <a:ext cx="1100358" cy="383979"/>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solidFill>
              </a:endParaRPr>
            </a:p>
          </p:txBody>
        </p:sp>
        <p:grpSp>
          <p:nvGrpSpPr>
            <p:cNvPr id="142" name="组合 141"/>
            <p:cNvGrpSpPr/>
            <p:nvPr/>
          </p:nvGrpSpPr>
          <p:grpSpPr>
            <a:xfrm>
              <a:off x="896003" y="2409396"/>
              <a:ext cx="1058474" cy="387446"/>
              <a:chOff x="949861" y="2454469"/>
              <a:chExt cx="1058474" cy="387446"/>
            </a:xfrm>
          </p:grpSpPr>
          <p:sp>
            <p:nvSpPr>
              <p:cNvPr id="143" name="矩形 142"/>
              <p:cNvSpPr/>
              <p:nvPr/>
            </p:nvSpPr>
            <p:spPr>
              <a:xfrm>
                <a:off x="949861" y="2622856"/>
                <a:ext cx="1058474" cy="219059"/>
              </a:xfrm>
              <a:prstGeom prst="rect">
                <a:avLst/>
              </a:prstGeom>
            </p:spPr>
            <p:txBody>
              <a:bodyPr wrap="square">
                <a:spAutoFit/>
              </a:bodyPr>
              <a:lstStyle/>
              <a:p>
                <a:pPr algn="ctr"/>
                <a:r>
                  <a:rPr lang="en-US" altLang="zh-CN" sz="1000" b="1" dirty="0" smtClean="0"/>
                  <a:t>Marketing Center</a:t>
                </a:r>
                <a:endParaRPr lang="en-US" altLang="zh-CN" sz="1000" b="1" dirty="0"/>
              </a:p>
            </p:txBody>
          </p:sp>
          <p:sp>
            <p:nvSpPr>
              <p:cNvPr id="144" name="矩形 143"/>
              <p:cNvSpPr/>
              <p:nvPr/>
            </p:nvSpPr>
            <p:spPr>
              <a:xfrm>
                <a:off x="1133028" y="2454469"/>
                <a:ext cx="709613" cy="246441"/>
              </a:xfrm>
              <a:prstGeom prst="rect">
                <a:avLst/>
              </a:prstGeom>
            </p:spPr>
            <p:txBody>
              <a:bodyPr wrap="square">
                <a:spAutoFit/>
              </a:bodyPr>
              <a:lstStyle/>
              <a:p>
                <a:pPr algn="ctr"/>
                <a:r>
                  <a:rPr lang="zh-CN" altLang="en-US" sz="1200" b="1" dirty="0" smtClean="0">
                    <a:solidFill>
                      <a:srgbClr val="E60012"/>
                    </a:solidFill>
                  </a:rPr>
                  <a:t>营销中心</a:t>
                </a:r>
                <a:endParaRPr lang="zh-CN" altLang="en-US" sz="1200" b="1" dirty="0">
                  <a:solidFill>
                    <a:srgbClr val="E60012"/>
                  </a:solidFill>
                </a:endParaRPr>
              </a:p>
            </p:txBody>
          </p:sp>
        </p:grpSp>
      </p:grpSp>
      <p:grpSp>
        <p:nvGrpSpPr>
          <p:cNvPr id="154" name="组合 153"/>
          <p:cNvGrpSpPr/>
          <p:nvPr/>
        </p:nvGrpSpPr>
        <p:grpSpPr>
          <a:xfrm>
            <a:off x="7243715" y="2403889"/>
            <a:ext cx="1401666" cy="456392"/>
            <a:chOff x="882116" y="2390798"/>
            <a:chExt cx="1100358" cy="406044"/>
          </a:xfrm>
        </p:grpSpPr>
        <p:sp>
          <p:nvSpPr>
            <p:cNvPr id="155" name="圆角矩形 154"/>
            <p:cNvSpPr/>
            <p:nvPr/>
          </p:nvSpPr>
          <p:spPr>
            <a:xfrm>
              <a:off x="882116" y="2390798"/>
              <a:ext cx="1100358" cy="383979"/>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nvGrpSpPr>
            <p:cNvPr id="156" name="组合 155"/>
            <p:cNvGrpSpPr/>
            <p:nvPr/>
          </p:nvGrpSpPr>
          <p:grpSpPr>
            <a:xfrm>
              <a:off x="882116" y="2409396"/>
              <a:ext cx="1100358" cy="387446"/>
              <a:chOff x="935974" y="2454469"/>
              <a:chExt cx="1100358" cy="387446"/>
            </a:xfrm>
          </p:grpSpPr>
          <p:sp>
            <p:nvSpPr>
              <p:cNvPr id="157" name="矩形 156"/>
              <p:cNvSpPr/>
              <p:nvPr/>
            </p:nvSpPr>
            <p:spPr>
              <a:xfrm>
                <a:off x="935974" y="2622856"/>
                <a:ext cx="1100358" cy="219059"/>
              </a:xfrm>
              <a:prstGeom prst="rect">
                <a:avLst/>
              </a:prstGeom>
            </p:spPr>
            <p:txBody>
              <a:bodyPr wrap="square">
                <a:spAutoFit/>
              </a:bodyPr>
              <a:lstStyle/>
              <a:p>
                <a:pPr algn="ctr"/>
                <a:r>
                  <a:rPr lang="en-US" altLang="zh-CN" sz="1000" b="1" dirty="0"/>
                  <a:t>Manufacturing </a:t>
                </a:r>
                <a:r>
                  <a:rPr lang="en-US" altLang="zh-CN" sz="1000" b="1" dirty="0" smtClean="0"/>
                  <a:t>Center</a:t>
                </a:r>
                <a:endParaRPr lang="en-US" altLang="zh-CN" sz="1000" b="1" dirty="0"/>
              </a:p>
            </p:txBody>
          </p:sp>
          <p:sp>
            <p:nvSpPr>
              <p:cNvPr id="159" name="矩形 158"/>
              <p:cNvSpPr/>
              <p:nvPr/>
            </p:nvSpPr>
            <p:spPr>
              <a:xfrm>
                <a:off x="1133028" y="2454469"/>
                <a:ext cx="709613" cy="276999"/>
              </a:xfrm>
              <a:prstGeom prst="rect">
                <a:avLst/>
              </a:prstGeom>
            </p:spPr>
            <p:txBody>
              <a:bodyPr wrap="square">
                <a:spAutoFit/>
              </a:bodyPr>
              <a:lstStyle/>
              <a:p>
                <a:pPr algn="ctr"/>
                <a:r>
                  <a:rPr lang="zh-CN" altLang="en-US" sz="1200" b="1" dirty="0" smtClean="0">
                    <a:solidFill>
                      <a:srgbClr val="E60012"/>
                    </a:solidFill>
                  </a:rPr>
                  <a:t>生产中心</a:t>
                </a:r>
                <a:endParaRPr lang="zh-CN" altLang="en-US" sz="1200" b="1" dirty="0">
                  <a:solidFill>
                    <a:srgbClr val="E60012"/>
                  </a:solidFill>
                </a:endParaRPr>
              </a:p>
            </p:txBody>
          </p:sp>
        </p:grpSp>
      </p:grpSp>
      <p:grpSp>
        <p:nvGrpSpPr>
          <p:cNvPr id="171" name="组合 170"/>
          <p:cNvGrpSpPr/>
          <p:nvPr/>
        </p:nvGrpSpPr>
        <p:grpSpPr>
          <a:xfrm>
            <a:off x="2546252" y="2403890"/>
            <a:ext cx="1440160" cy="456391"/>
            <a:chOff x="871218" y="2390798"/>
            <a:chExt cx="1130577" cy="406043"/>
          </a:xfrm>
        </p:grpSpPr>
        <p:sp>
          <p:nvSpPr>
            <p:cNvPr id="172" name="圆角矩形 171"/>
            <p:cNvSpPr/>
            <p:nvPr/>
          </p:nvSpPr>
          <p:spPr>
            <a:xfrm>
              <a:off x="882116" y="2390798"/>
              <a:ext cx="1100358" cy="383979"/>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solidFill>
              </a:endParaRPr>
            </a:p>
          </p:txBody>
        </p:sp>
        <p:grpSp>
          <p:nvGrpSpPr>
            <p:cNvPr id="173" name="组合 172"/>
            <p:cNvGrpSpPr/>
            <p:nvPr/>
          </p:nvGrpSpPr>
          <p:grpSpPr>
            <a:xfrm>
              <a:off x="871218" y="2409396"/>
              <a:ext cx="1130577" cy="387445"/>
              <a:chOff x="925076" y="2454469"/>
              <a:chExt cx="1130577" cy="387445"/>
            </a:xfrm>
          </p:grpSpPr>
          <p:sp>
            <p:nvSpPr>
              <p:cNvPr id="174" name="矩形 173"/>
              <p:cNvSpPr/>
              <p:nvPr/>
            </p:nvSpPr>
            <p:spPr>
              <a:xfrm>
                <a:off x="925076" y="2622856"/>
                <a:ext cx="1130577" cy="219058"/>
              </a:xfrm>
              <a:prstGeom prst="rect">
                <a:avLst/>
              </a:prstGeom>
            </p:spPr>
            <p:txBody>
              <a:bodyPr wrap="square">
                <a:spAutoFit/>
              </a:bodyPr>
              <a:lstStyle/>
              <a:p>
                <a:pPr algn="ctr"/>
                <a:r>
                  <a:rPr lang="en-US" altLang="zh-CN" sz="1000" b="1" dirty="0"/>
                  <a:t>Administration </a:t>
                </a:r>
                <a:r>
                  <a:rPr lang="en-US" altLang="zh-CN" sz="1000" b="1" dirty="0" smtClean="0"/>
                  <a:t>Center</a:t>
                </a:r>
                <a:endParaRPr lang="en-US" altLang="zh-CN" sz="1000" b="1" dirty="0"/>
              </a:p>
            </p:txBody>
          </p:sp>
          <p:sp>
            <p:nvSpPr>
              <p:cNvPr id="175" name="矩形 174"/>
              <p:cNvSpPr/>
              <p:nvPr/>
            </p:nvSpPr>
            <p:spPr>
              <a:xfrm>
                <a:off x="1133028" y="2454469"/>
                <a:ext cx="709613" cy="246441"/>
              </a:xfrm>
              <a:prstGeom prst="rect">
                <a:avLst/>
              </a:prstGeom>
            </p:spPr>
            <p:txBody>
              <a:bodyPr wrap="square">
                <a:spAutoFit/>
              </a:bodyPr>
              <a:lstStyle/>
              <a:p>
                <a:pPr algn="ctr"/>
                <a:r>
                  <a:rPr lang="zh-CN" altLang="en-US" sz="1200" b="1" dirty="0" smtClean="0">
                    <a:solidFill>
                      <a:srgbClr val="E60012"/>
                    </a:solidFill>
                  </a:rPr>
                  <a:t>行政</a:t>
                </a:r>
                <a:r>
                  <a:rPr lang="zh-CN" altLang="en-US" sz="1200" b="1" dirty="0">
                    <a:solidFill>
                      <a:srgbClr val="E60012"/>
                    </a:solidFill>
                  </a:rPr>
                  <a:t>中心</a:t>
                </a:r>
              </a:p>
            </p:txBody>
          </p:sp>
        </p:grpSp>
      </p:grpSp>
      <p:grpSp>
        <p:nvGrpSpPr>
          <p:cNvPr id="235" name="组合 234"/>
          <p:cNvGrpSpPr/>
          <p:nvPr/>
        </p:nvGrpSpPr>
        <p:grpSpPr>
          <a:xfrm>
            <a:off x="4693152" y="3186737"/>
            <a:ext cx="501667" cy="1347162"/>
            <a:chOff x="372982" y="3078810"/>
            <a:chExt cx="446324" cy="1198546"/>
          </a:xfrm>
        </p:grpSpPr>
        <p:sp>
          <p:nvSpPr>
            <p:cNvPr id="108" name="圆角矩形 107"/>
            <p:cNvSpPr/>
            <p:nvPr/>
          </p:nvSpPr>
          <p:spPr>
            <a:xfrm>
              <a:off x="389728" y="3078810"/>
              <a:ext cx="383980" cy="1198546"/>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34" name="TextBox 233"/>
            <p:cNvSpPr txBox="1"/>
            <p:nvPr/>
          </p:nvSpPr>
          <p:spPr>
            <a:xfrm>
              <a:off x="545482" y="3115565"/>
              <a:ext cx="273824" cy="925010"/>
            </a:xfrm>
            <a:prstGeom prst="rect">
              <a:avLst/>
            </a:prstGeom>
            <a:noFill/>
          </p:spPr>
          <p:txBody>
            <a:bodyPr vert="eaVert" wrap="none" rtlCol="0">
              <a:spAutoFit/>
            </a:bodyPr>
            <a:lstStyle/>
            <a:p>
              <a:r>
                <a:rPr lang="en-US" altLang="zh-CN" sz="800" dirty="0"/>
                <a:t>Technical </a:t>
              </a:r>
              <a:r>
                <a:rPr lang="en-US" altLang="zh-CN" sz="800" dirty="0" smtClean="0"/>
                <a:t> Department</a:t>
              </a:r>
              <a:endParaRPr lang="en-US" altLang="zh-CN" sz="800" dirty="0"/>
            </a:p>
          </p:txBody>
        </p:sp>
        <p:sp>
          <p:nvSpPr>
            <p:cNvPr id="184" name="矩形 183"/>
            <p:cNvSpPr/>
            <p:nvPr/>
          </p:nvSpPr>
          <p:spPr>
            <a:xfrm>
              <a:off x="372982" y="3106227"/>
              <a:ext cx="318196" cy="646331"/>
            </a:xfrm>
            <a:prstGeom prst="rect">
              <a:avLst/>
            </a:prstGeom>
          </p:spPr>
          <p:txBody>
            <a:bodyPr wrap="square">
              <a:spAutoFit/>
            </a:bodyPr>
            <a:lstStyle/>
            <a:p>
              <a:r>
                <a:rPr lang="zh-CN" altLang="en-US" sz="1200" b="1" dirty="0" smtClean="0">
                  <a:solidFill>
                    <a:srgbClr val="E60012"/>
                  </a:solidFill>
                </a:rPr>
                <a:t>技术部</a:t>
              </a:r>
              <a:endParaRPr lang="zh-CN" altLang="en-US" sz="1200" b="1" dirty="0">
                <a:solidFill>
                  <a:srgbClr val="E60012"/>
                </a:solidFill>
              </a:endParaRPr>
            </a:p>
          </p:txBody>
        </p:sp>
      </p:grpSp>
      <p:grpSp>
        <p:nvGrpSpPr>
          <p:cNvPr id="185" name="组合 184"/>
          <p:cNvGrpSpPr/>
          <p:nvPr/>
        </p:nvGrpSpPr>
        <p:grpSpPr>
          <a:xfrm>
            <a:off x="5305339" y="3186737"/>
            <a:ext cx="501667" cy="1347163"/>
            <a:chOff x="372982" y="3078810"/>
            <a:chExt cx="446324" cy="1198547"/>
          </a:xfrm>
        </p:grpSpPr>
        <p:sp>
          <p:nvSpPr>
            <p:cNvPr id="186" name="圆角矩形 185"/>
            <p:cNvSpPr/>
            <p:nvPr/>
          </p:nvSpPr>
          <p:spPr>
            <a:xfrm>
              <a:off x="389728" y="3078810"/>
              <a:ext cx="383980" cy="1198547"/>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87" name="TextBox 186"/>
            <p:cNvSpPr txBox="1"/>
            <p:nvPr/>
          </p:nvSpPr>
          <p:spPr>
            <a:xfrm>
              <a:off x="545482" y="3115564"/>
              <a:ext cx="273824" cy="782394"/>
            </a:xfrm>
            <a:prstGeom prst="rect">
              <a:avLst/>
            </a:prstGeom>
            <a:noFill/>
          </p:spPr>
          <p:txBody>
            <a:bodyPr vert="eaVert" wrap="none" rtlCol="0">
              <a:spAutoFit/>
            </a:bodyPr>
            <a:lstStyle/>
            <a:p>
              <a:r>
                <a:rPr lang="en-US" altLang="zh-CN" sz="800" dirty="0"/>
                <a:t>R &amp; D </a:t>
              </a:r>
              <a:r>
                <a:rPr lang="en-US" altLang="zh-CN" sz="800" dirty="0" smtClean="0"/>
                <a:t> Department</a:t>
              </a:r>
              <a:endParaRPr lang="en-US" altLang="zh-CN" sz="800" dirty="0"/>
            </a:p>
          </p:txBody>
        </p:sp>
        <p:sp>
          <p:nvSpPr>
            <p:cNvPr id="188" name="矩形 187"/>
            <p:cNvSpPr/>
            <p:nvPr/>
          </p:nvSpPr>
          <p:spPr>
            <a:xfrm>
              <a:off x="372982" y="3106227"/>
              <a:ext cx="318196" cy="646331"/>
            </a:xfrm>
            <a:prstGeom prst="rect">
              <a:avLst/>
            </a:prstGeom>
          </p:spPr>
          <p:txBody>
            <a:bodyPr wrap="square">
              <a:spAutoFit/>
            </a:bodyPr>
            <a:lstStyle/>
            <a:p>
              <a:pPr algn="ctr"/>
              <a:r>
                <a:rPr lang="zh-CN" altLang="en-US" sz="1200" b="1" dirty="0" smtClean="0">
                  <a:solidFill>
                    <a:srgbClr val="E60012"/>
                  </a:solidFill>
                </a:rPr>
                <a:t>研发部</a:t>
              </a:r>
              <a:endParaRPr lang="zh-CN" altLang="en-US" sz="1200" b="1" dirty="0">
                <a:solidFill>
                  <a:srgbClr val="E60012"/>
                </a:solidFill>
              </a:endParaRPr>
            </a:p>
          </p:txBody>
        </p:sp>
      </p:grpSp>
      <p:grpSp>
        <p:nvGrpSpPr>
          <p:cNvPr id="189" name="组合 188"/>
          <p:cNvGrpSpPr/>
          <p:nvPr/>
        </p:nvGrpSpPr>
        <p:grpSpPr>
          <a:xfrm>
            <a:off x="314999" y="3147518"/>
            <a:ext cx="501668" cy="1347163"/>
            <a:chOff x="372982" y="3078810"/>
            <a:chExt cx="446325" cy="1198547"/>
          </a:xfrm>
        </p:grpSpPr>
        <p:sp>
          <p:nvSpPr>
            <p:cNvPr id="190" name="圆角矩形 189"/>
            <p:cNvSpPr/>
            <p:nvPr/>
          </p:nvSpPr>
          <p:spPr>
            <a:xfrm>
              <a:off x="389728" y="3078810"/>
              <a:ext cx="383980" cy="1198547"/>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91" name="TextBox 190"/>
            <p:cNvSpPr txBox="1"/>
            <p:nvPr/>
          </p:nvSpPr>
          <p:spPr>
            <a:xfrm>
              <a:off x="545483" y="3115564"/>
              <a:ext cx="273824" cy="742461"/>
            </a:xfrm>
            <a:prstGeom prst="rect">
              <a:avLst/>
            </a:prstGeom>
            <a:noFill/>
          </p:spPr>
          <p:txBody>
            <a:bodyPr vert="eaVert" wrap="none" rtlCol="0">
              <a:spAutoFit/>
            </a:bodyPr>
            <a:lstStyle/>
            <a:p>
              <a:r>
                <a:rPr lang="en-US" altLang="zh-CN" sz="800" dirty="0" smtClean="0"/>
                <a:t>Sales Department</a:t>
              </a:r>
              <a:endParaRPr lang="en-US" altLang="zh-CN" sz="800" dirty="0"/>
            </a:p>
          </p:txBody>
        </p:sp>
        <p:sp>
          <p:nvSpPr>
            <p:cNvPr id="192" name="矩形 191"/>
            <p:cNvSpPr/>
            <p:nvPr/>
          </p:nvSpPr>
          <p:spPr>
            <a:xfrm>
              <a:off x="372982" y="3106227"/>
              <a:ext cx="318196" cy="646331"/>
            </a:xfrm>
            <a:prstGeom prst="rect">
              <a:avLst/>
            </a:prstGeom>
          </p:spPr>
          <p:txBody>
            <a:bodyPr wrap="square">
              <a:spAutoFit/>
            </a:bodyPr>
            <a:lstStyle/>
            <a:p>
              <a:pPr algn="ctr"/>
              <a:r>
                <a:rPr lang="zh-CN" altLang="en-US" sz="1200" b="1" dirty="0" smtClean="0">
                  <a:solidFill>
                    <a:srgbClr val="E60012"/>
                  </a:solidFill>
                </a:rPr>
                <a:t>市场部</a:t>
              </a:r>
              <a:endParaRPr lang="zh-CN" altLang="en-US" sz="1200" b="1" dirty="0">
                <a:solidFill>
                  <a:srgbClr val="E60012"/>
                </a:solidFill>
              </a:endParaRPr>
            </a:p>
          </p:txBody>
        </p:sp>
      </p:grpSp>
      <p:grpSp>
        <p:nvGrpSpPr>
          <p:cNvPr id="193" name="组合 192"/>
          <p:cNvGrpSpPr/>
          <p:nvPr/>
        </p:nvGrpSpPr>
        <p:grpSpPr>
          <a:xfrm>
            <a:off x="902615" y="3147518"/>
            <a:ext cx="501667" cy="1351927"/>
            <a:chOff x="372982" y="3078810"/>
            <a:chExt cx="446324" cy="1202785"/>
          </a:xfrm>
        </p:grpSpPr>
        <p:sp>
          <p:nvSpPr>
            <p:cNvPr id="194" name="圆角矩形 193"/>
            <p:cNvSpPr/>
            <p:nvPr/>
          </p:nvSpPr>
          <p:spPr>
            <a:xfrm>
              <a:off x="389728" y="3078810"/>
              <a:ext cx="383980" cy="1198547"/>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95" name="TextBox 194"/>
            <p:cNvSpPr txBox="1"/>
            <p:nvPr/>
          </p:nvSpPr>
          <p:spPr>
            <a:xfrm>
              <a:off x="559174" y="3115564"/>
              <a:ext cx="260132" cy="1166031"/>
            </a:xfrm>
            <a:prstGeom prst="rect">
              <a:avLst/>
            </a:prstGeom>
            <a:noFill/>
          </p:spPr>
          <p:txBody>
            <a:bodyPr vert="eaVert" wrap="none" rtlCol="0">
              <a:spAutoFit/>
            </a:bodyPr>
            <a:lstStyle/>
            <a:p>
              <a:r>
                <a:rPr lang="en-US" altLang="zh-CN" sz="700" dirty="0" smtClean="0"/>
                <a:t>Sales Administration Department</a:t>
              </a:r>
              <a:endParaRPr lang="en-US" altLang="zh-CN" sz="700" dirty="0"/>
            </a:p>
          </p:txBody>
        </p:sp>
        <p:sp>
          <p:nvSpPr>
            <p:cNvPr id="197" name="矩形 196"/>
            <p:cNvSpPr/>
            <p:nvPr/>
          </p:nvSpPr>
          <p:spPr>
            <a:xfrm>
              <a:off x="372982" y="3106227"/>
              <a:ext cx="318196" cy="1015663"/>
            </a:xfrm>
            <a:prstGeom prst="rect">
              <a:avLst/>
            </a:prstGeom>
          </p:spPr>
          <p:txBody>
            <a:bodyPr wrap="square">
              <a:spAutoFit/>
            </a:bodyPr>
            <a:lstStyle/>
            <a:p>
              <a:pPr algn="ctr"/>
              <a:r>
                <a:rPr lang="zh-CN" altLang="en-US" sz="1200" b="1" dirty="0" smtClean="0">
                  <a:solidFill>
                    <a:srgbClr val="E60012"/>
                  </a:solidFill>
                </a:rPr>
                <a:t>营销管理部</a:t>
              </a:r>
              <a:endParaRPr lang="zh-CN" altLang="en-US" sz="1200" b="1" dirty="0">
                <a:solidFill>
                  <a:srgbClr val="E60012"/>
                </a:solidFill>
              </a:endParaRPr>
            </a:p>
          </p:txBody>
        </p:sp>
      </p:grpSp>
      <p:grpSp>
        <p:nvGrpSpPr>
          <p:cNvPr id="199" name="组合 198"/>
          <p:cNvGrpSpPr/>
          <p:nvPr/>
        </p:nvGrpSpPr>
        <p:grpSpPr>
          <a:xfrm>
            <a:off x="6855781" y="3177212"/>
            <a:ext cx="501667" cy="1347163"/>
            <a:chOff x="372982" y="3078810"/>
            <a:chExt cx="446324" cy="1198547"/>
          </a:xfrm>
        </p:grpSpPr>
        <p:sp>
          <p:nvSpPr>
            <p:cNvPr id="200" name="圆角矩形 199"/>
            <p:cNvSpPr/>
            <p:nvPr/>
          </p:nvSpPr>
          <p:spPr>
            <a:xfrm>
              <a:off x="389728" y="3078810"/>
              <a:ext cx="383980" cy="1198547"/>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01" name="TextBox 200"/>
            <p:cNvSpPr txBox="1"/>
            <p:nvPr/>
          </p:nvSpPr>
          <p:spPr>
            <a:xfrm>
              <a:off x="545482" y="3115564"/>
              <a:ext cx="273824" cy="964942"/>
            </a:xfrm>
            <a:prstGeom prst="rect">
              <a:avLst/>
            </a:prstGeom>
            <a:noFill/>
          </p:spPr>
          <p:txBody>
            <a:bodyPr vert="eaVert" wrap="none" rtlCol="0">
              <a:spAutoFit/>
            </a:bodyPr>
            <a:lstStyle/>
            <a:p>
              <a:r>
                <a:rPr lang="en-US" altLang="zh-CN" sz="800" dirty="0" smtClean="0"/>
                <a:t>Production Department</a:t>
              </a:r>
              <a:endParaRPr lang="en-US" altLang="zh-CN" sz="800" dirty="0"/>
            </a:p>
          </p:txBody>
        </p:sp>
        <p:sp>
          <p:nvSpPr>
            <p:cNvPr id="203" name="矩形 202"/>
            <p:cNvSpPr/>
            <p:nvPr/>
          </p:nvSpPr>
          <p:spPr>
            <a:xfrm>
              <a:off x="372982" y="3106227"/>
              <a:ext cx="318196" cy="646331"/>
            </a:xfrm>
            <a:prstGeom prst="rect">
              <a:avLst/>
            </a:prstGeom>
          </p:spPr>
          <p:txBody>
            <a:bodyPr wrap="square">
              <a:spAutoFit/>
            </a:bodyPr>
            <a:lstStyle/>
            <a:p>
              <a:pPr algn="ctr"/>
              <a:r>
                <a:rPr lang="zh-CN" altLang="en-US" sz="1200" b="1" dirty="0" smtClean="0">
                  <a:solidFill>
                    <a:srgbClr val="E60012"/>
                  </a:solidFill>
                </a:rPr>
                <a:t>生产部</a:t>
              </a:r>
              <a:endParaRPr lang="zh-CN" altLang="en-US" sz="1200" b="1" dirty="0">
                <a:solidFill>
                  <a:srgbClr val="E60012"/>
                </a:solidFill>
              </a:endParaRPr>
            </a:p>
          </p:txBody>
        </p:sp>
      </p:grpSp>
      <p:grpSp>
        <p:nvGrpSpPr>
          <p:cNvPr id="204" name="组合 203"/>
          <p:cNvGrpSpPr/>
          <p:nvPr/>
        </p:nvGrpSpPr>
        <p:grpSpPr>
          <a:xfrm>
            <a:off x="7410328" y="3177212"/>
            <a:ext cx="501667" cy="1347163"/>
            <a:chOff x="372982" y="3078810"/>
            <a:chExt cx="446324" cy="1198547"/>
          </a:xfrm>
        </p:grpSpPr>
        <p:sp>
          <p:nvSpPr>
            <p:cNvPr id="205" name="圆角矩形 204"/>
            <p:cNvSpPr/>
            <p:nvPr/>
          </p:nvSpPr>
          <p:spPr>
            <a:xfrm>
              <a:off x="389728" y="3078810"/>
              <a:ext cx="383980" cy="1198547"/>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06" name="TextBox 205"/>
            <p:cNvSpPr txBox="1"/>
            <p:nvPr/>
          </p:nvSpPr>
          <p:spPr>
            <a:xfrm>
              <a:off x="545482" y="3115564"/>
              <a:ext cx="273824" cy="893634"/>
            </a:xfrm>
            <a:prstGeom prst="rect">
              <a:avLst/>
            </a:prstGeom>
            <a:noFill/>
          </p:spPr>
          <p:txBody>
            <a:bodyPr vert="eaVert" wrap="none" rtlCol="0">
              <a:spAutoFit/>
            </a:bodyPr>
            <a:lstStyle/>
            <a:p>
              <a:r>
                <a:rPr lang="en-US" altLang="zh-CN" sz="800" dirty="0" smtClean="0"/>
                <a:t>Purchase Department</a:t>
              </a:r>
              <a:endParaRPr lang="en-US" altLang="zh-CN" sz="800" dirty="0"/>
            </a:p>
          </p:txBody>
        </p:sp>
        <p:sp>
          <p:nvSpPr>
            <p:cNvPr id="208" name="矩形 207"/>
            <p:cNvSpPr/>
            <p:nvPr/>
          </p:nvSpPr>
          <p:spPr>
            <a:xfrm>
              <a:off x="372982" y="3106227"/>
              <a:ext cx="318196" cy="646331"/>
            </a:xfrm>
            <a:prstGeom prst="rect">
              <a:avLst/>
            </a:prstGeom>
          </p:spPr>
          <p:txBody>
            <a:bodyPr wrap="square">
              <a:spAutoFit/>
            </a:bodyPr>
            <a:lstStyle/>
            <a:p>
              <a:pPr algn="ctr"/>
              <a:r>
                <a:rPr lang="zh-CN" altLang="en-US" sz="1200" b="1" dirty="0" smtClean="0">
                  <a:solidFill>
                    <a:srgbClr val="E60012"/>
                  </a:solidFill>
                </a:rPr>
                <a:t>采购部</a:t>
              </a:r>
              <a:endParaRPr lang="zh-CN" altLang="en-US" sz="1200" b="1" dirty="0">
                <a:solidFill>
                  <a:srgbClr val="E60012"/>
                </a:solidFill>
              </a:endParaRPr>
            </a:p>
          </p:txBody>
        </p:sp>
      </p:grpSp>
      <p:grpSp>
        <p:nvGrpSpPr>
          <p:cNvPr id="209" name="组合 208"/>
          <p:cNvGrpSpPr/>
          <p:nvPr/>
        </p:nvGrpSpPr>
        <p:grpSpPr>
          <a:xfrm>
            <a:off x="7953753" y="3177212"/>
            <a:ext cx="501667" cy="1347163"/>
            <a:chOff x="372982" y="3078810"/>
            <a:chExt cx="446324" cy="1198547"/>
          </a:xfrm>
        </p:grpSpPr>
        <p:sp>
          <p:nvSpPr>
            <p:cNvPr id="210" name="圆角矩形 209"/>
            <p:cNvSpPr/>
            <p:nvPr/>
          </p:nvSpPr>
          <p:spPr>
            <a:xfrm>
              <a:off x="389728" y="3078810"/>
              <a:ext cx="383980" cy="1198547"/>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12" name="TextBox 211"/>
            <p:cNvSpPr txBox="1"/>
            <p:nvPr/>
          </p:nvSpPr>
          <p:spPr>
            <a:xfrm>
              <a:off x="545482" y="3115564"/>
              <a:ext cx="273824" cy="813769"/>
            </a:xfrm>
            <a:prstGeom prst="rect">
              <a:avLst/>
            </a:prstGeom>
            <a:noFill/>
          </p:spPr>
          <p:txBody>
            <a:bodyPr vert="eaVert" wrap="none" rtlCol="0">
              <a:spAutoFit/>
            </a:bodyPr>
            <a:lstStyle/>
            <a:p>
              <a:r>
                <a:rPr lang="en-US" altLang="zh-CN" sz="800" dirty="0" smtClean="0"/>
                <a:t>Facility Department</a:t>
              </a:r>
              <a:endParaRPr lang="en-US" altLang="zh-CN" sz="800" dirty="0"/>
            </a:p>
          </p:txBody>
        </p:sp>
        <p:sp>
          <p:nvSpPr>
            <p:cNvPr id="221" name="矩形 220"/>
            <p:cNvSpPr/>
            <p:nvPr/>
          </p:nvSpPr>
          <p:spPr>
            <a:xfrm>
              <a:off x="372982" y="3106227"/>
              <a:ext cx="318196" cy="646331"/>
            </a:xfrm>
            <a:prstGeom prst="rect">
              <a:avLst/>
            </a:prstGeom>
          </p:spPr>
          <p:txBody>
            <a:bodyPr wrap="square">
              <a:spAutoFit/>
            </a:bodyPr>
            <a:lstStyle/>
            <a:p>
              <a:pPr algn="ctr"/>
              <a:r>
                <a:rPr lang="zh-CN" altLang="en-US" sz="1200" b="1" dirty="0" smtClean="0">
                  <a:solidFill>
                    <a:srgbClr val="E60012"/>
                  </a:solidFill>
                </a:rPr>
                <a:t>设备</a:t>
              </a:r>
              <a:r>
                <a:rPr lang="zh-CN" altLang="en-US" sz="1200" b="1" dirty="0">
                  <a:solidFill>
                    <a:srgbClr val="E60012"/>
                  </a:solidFill>
                </a:rPr>
                <a:t>部</a:t>
              </a:r>
            </a:p>
          </p:txBody>
        </p:sp>
      </p:grpSp>
      <p:grpSp>
        <p:nvGrpSpPr>
          <p:cNvPr id="222" name="组合 221"/>
          <p:cNvGrpSpPr/>
          <p:nvPr/>
        </p:nvGrpSpPr>
        <p:grpSpPr>
          <a:xfrm>
            <a:off x="8508300" y="3177212"/>
            <a:ext cx="501667" cy="1347163"/>
            <a:chOff x="372982" y="3078810"/>
            <a:chExt cx="446324" cy="1198547"/>
          </a:xfrm>
        </p:grpSpPr>
        <p:sp>
          <p:nvSpPr>
            <p:cNvPr id="236" name="圆角矩形 235"/>
            <p:cNvSpPr/>
            <p:nvPr/>
          </p:nvSpPr>
          <p:spPr>
            <a:xfrm>
              <a:off x="389728" y="3078810"/>
              <a:ext cx="383980" cy="1198547"/>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37" name="TextBox 236"/>
            <p:cNvSpPr txBox="1"/>
            <p:nvPr/>
          </p:nvSpPr>
          <p:spPr>
            <a:xfrm>
              <a:off x="545482" y="3115564"/>
              <a:ext cx="273824" cy="983482"/>
            </a:xfrm>
            <a:prstGeom prst="rect">
              <a:avLst/>
            </a:prstGeom>
            <a:noFill/>
          </p:spPr>
          <p:txBody>
            <a:bodyPr vert="eaVert" wrap="none" rtlCol="0">
              <a:spAutoFit/>
            </a:bodyPr>
            <a:lstStyle/>
            <a:p>
              <a:r>
                <a:rPr lang="en-US" altLang="zh-CN" sz="800" dirty="0" smtClean="0"/>
                <a:t>Warehouse Department</a:t>
              </a:r>
              <a:endParaRPr lang="en-US" altLang="zh-CN" sz="800" dirty="0"/>
            </a:p>
          </p:txBody>
        </p:sp>
        <p:sp>
          <p:nvSpPr>
            <p:cNvPr id="238" name="矩形 237"/>
            <p:cNvSpPr/>
            <p:nvPr/>
          </p:nvSpPr>
          <p:spPr>
            <a:xfrm>
              <a:off x="372982" y="3106227"/>
              <a:ext cx="318196" cy="646331"/>
            </a:xfrm>
            <a:prstGeom prst="rect">
              <a:avLst/>
            </a:prstGeom>
          </p:spPr>
          <p:txBody>
            <a:bodyPr wrap="square">
              <a:spAutoFit/>
            </a:bodyPr>
            <a:lstStyle/>
            <a:p>
              <a:pPr algn="ctr"/>
              <a:r>
                <a:rPr lang="zh-CN" altLang="en-US" sz="1200" b="1" dirty="0" smtClean="0">
                  <a:solidFill>
                    <a:srgbClr val="E60012"/>
                  </a:solidFill>
                </a:rPr>
                <a:t>仓管部</a:t>
              </a:r>
              <a:endParaRPr lang="zh-CN" altLang="en-US" sz="1200" b="1" dirty="0">
                <a:solidFill>
                  <a:srgbClr val="E60012"/>
                </a:solidFill>
              </a:endParaRPr>
            </a:p>
          </p:txBody>
        </p:sp>
      </p:grpSp>
      <p:grpSp>
        <p:nvGrpSpPr>
          <p:cNvPr id="130" name="组合 129"/>
          <p:cNvGrpSpPr/>
          <p:nvPr/>
        </p:nvGrpSpPr>
        <p:grpSpPr>
          <a:xfrm>
            <a:off x="1490121" y="3148933"/>
            <a:ext cx="501667" cy="1347163"/>
            <a:chOff x="372982" y="3078810"/>
            <a:chExt cx="446324" cy="1198547"/>
          </a:xfrm>
        </p:grpSpPr>
        <p:sp>
          <p:nvSpPr>
            <p:cNvPr id="131" name="圆角矩形 130"/>
            <p:cNvSpPr/>
            <p:nvPr/>
          </p:nvSpPr>
          <p:spPr>
            <a:xfrm>
              <a:off x="389728" y="3078810"/>
              <a:ext cx="383980" cy="1198547"/>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32" name="TextBox 194"/>
            <p:cNvSpPr txBox="1"/>
            <p:nvPr/>
          </p:nvSpPr>
          <p:spPr>
            <a:xfrm>
              <a:off x="559174" y="3115564"/>
              <a:ext cx="260132" cy="1067626"/>
            </a:xfrm>
            <a:prstGeom prst="rect">
              <a:avLst/>
            </a:prstGeom>
            <a:noFill/>
          </p:spPr>
          <p:txBody>
            <a:bodyPr vert="eaVert" wrap="none" rtlCol="0">
              <a:spAutoFit/>
            </a:bodyPr>
            <a:lstStyle/>
            <a:p>
              <a:r>
                <a:rPr lang="en-US" altLang="zh-CN" sz="700" dirty="0" smtClean="0"/>
                <a:t>Customer Service Department</a:t>
              </a:r>
              <a:endParaRPr lang="en-US" altLang="zh-CN" sz="700" dirty="0"/>
            </a:p>
          </p:txBody>
        </p:sp>
        <p:sp>
          <p:nvSpPr>
            <p:cNvPr id="133" name="矩形 132"/>
            <p:cNvSpPr/>
            <p:nvPr/>
          </p:nvSpPr>
          <p:spPr>
            <a:xfrm>
              <a:off x="372982" y="3106227"/>
              <a:ext cx="318196" cy="1015663"/>
            </a:xfrm>
            <a:prstGeom prst="rect">
              <a:avLst/>
            </a:prstGeom>
          </p:spPr>
          <p:txBody>
            <a:bodyPr wrap="square">
              <a:spAutoFit/>
            </a:bodyPr>
            <a:lstStyle/>
            <a:p>
              <a:pPr algn="ctr"/>
              <a:r>
                <a:rPr lang="zh-CN" altLang="en-US" sz="1200" b="1" dirty="0" smtClean="0">
                  <a:solidFill>
                    <a:srgbClr val="E60012"/>
                  </a:solidFill>
                </a:rPr>
                <a:t>客户服务部</a:t>
              </a:r>
              <a:endParaRPr lang="zh-CN" altLang="en-US" sz="1200" b="1" dirty="0">
                <a:solidFill>
                  <a:srgbClr val="E60012"/>
                </a:solidFill>
              </a:endParaRPr>
            </a:p>
          </p:txBody>
        </p:sp>
      </p:grpSp>
      <p:grpSp>
        <p:nvGrpSpPr>
          <p:cNvPr id="145" name="组合 144"/>
          <p:cNvGrpSpPr/>
          <p:nvPr/>
        </p:nvGrpSpPr>
        <p:grpSpPr>
          <a:xfrm>
            <a:off x="5867362" y="3188153"/>
            <a:ext cx="501667" cy="1347163"/>
            <a:chOff x="372982" y="3078810"/>
            <a:chExt cx="446324" cy="1198547"/>
          </a:xfrm>
        </p:grpSpPr>
        <p:sp>
          <p:nvSpPr>
            <p:cNvPr id="146" name="圆角矩形 145"/>
            <p:cNvSpPr/>
            <p:nvPr/>
          </p:nvSpPr>
          <p:spPr>
            <a:xfrm>
              <a:off x="389728" y="3078810"/>
              <a:ext cx="383980" cy="1198547"/>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81" name="TextBox 186"/>
            <p:cNvSpPr txBox="1"/>
            <p:nvPr/>
          </p:nvSpPr>
          <p:spPr>
            <a:xfrm>
              <a:off x="545482" y="3115564"/>
              <a:ext cx="273824" cy="822326"/>
            </a:xfrm>
            <a:prstGeom prst="rect">
              <a:avLst/>
            </a:prstGeom>
            <a:noFill/>
          </p:spPr>
          <p:txBody>
            <a:bodyPr vert="eaVert" wrap="none" rtlCol="0">
              <a:spAutoFit/>
            </a:bodyPr>
            <a:lstStyle/>
            <a:p>
              <a:r>
                <a:rPr lang="en-US" altLang="zh-CN" sz="800" dirty="0" smtClean="0"/>
                <a:t>Quality Department</a:t>
              </a:r>
              <a:endParaRPr lang="en-US" altLang="zh-CN" sz="800" dirty="0"/>
            </a:p>
          </p:txBody>
        </p:sp>
        <p:sp>
          <p:nvSpPr>
            <p:cNvPr id="182" name="矩形 181"/>
            <p:cNvSpPr/>
            <p:nvPr/>
          </p:nvSpPr>
          <p:spPr>
            <a:xfrm>
              <a:off x="372982" y="3106227"/>
              <a:ext cx="318196" cy="646331"/>
            </a:xfrm>
            <a:prstGeom prst="rect">
              <a:avLst/>
            </a:prstGeom>
          </p:spPr>
          <p:txBody>
            <a:bodyPr wrap="square">
              <a:spAutoFit/>
            </a:bodyPr>
            <a:lstStyle/>
            <a:p>
              <a:pPr algn="ctr"/>
              <a:r>
                <a:rPr lang="zh-CN" altLang="en-US" sz="1200" b="1" dirty="0" smtClean="0">
                  <a:solidFill>
                    <a:srgbClr val="E60012"/>
                  </a:solidFill>
                </a:rPr>
                <a:t>品质部</a:t>
              </a:r>
              <a:endParaRPr lang="zh-CN" altLang="en-US" sz="1200" b="1" dirty="0">
                <a:solidFill>
                  <a:srgbClr val="E60012"/>
                </a:solidFill>
              </a:endParaRPr>
            </a:p>
          </p:txBody>
        </p:sp>
      </p:grpSp>
      <p:grpSp>
        <p:nvGrpSpPr>
          <p:cNvPr id="239" name="组合 238"/>
          <p:cNvGrpSpPr/>
          <p:nvPr/>
        </p:nvGrpSpPr>
        <p:grpSpPr>
          <a:xfrm>
            <a:off x="2478153" y="3177212"/>
            <a:ext cx="501667" cy="1347163"/>
            <a:chOff x="372982" y="3078810"/>
            <a:chExt cx="446324" cy="1198547"/>
          </a:xfrm>
        </p:grpSpPr>
        <p:sp>
          <p:nvSpPr>
            <p:cNvPr id="240" name="圆角矩形 239"/>
            <p:cNvSpPr/>
            <p:nvPr/>
          </p:nvSpPr>
          <p:spPr>
            <a:xfrm>
              <a:off x="389728" y="3078810"/>
              <a:ext cx="383980" cy="1198547"/>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41" name="TextBox 240"/>
            <p:cNvSpPr txBox="1"/>
            <p:nvPr/>
          </p:nvSpPr>
          <p:spPr>
            <a:xfrm>
              <a:off x="545482" y="3115564"/>
              <a:ext cx="273824" cy="883651"/>
            </a:xfrm>
            <a:prstGeom prst="rect">
              <a:avLst/>
            </a:prstGeom>
            <a:noFill/>
          </p:spPr>
          <p:txBody>
            <a:bodyPr vert="eaVert" wrap="none" rtlCol="0">
              <a:spAutoFit/>
            </a:bodyPr>
            <a:lstStyle/>
            <a:p>
              <a:r>
                <a:rPr lang="en-US" altLang="zh-CN" sz="800" dirty="0" smtClean="0"/>
                <a:t>Financial Department</a:t>
              </a:r>
              <a:endParaRPr lang="en-US" altLang="zh-CN" sz="800" dirty="0"/>
            </a:p>
          </p:txBody>
        </p:sp>
        <p:sp>
          <p:nvSpPr>
            <p:cNvPr id="242" name="矩形 241"/>
            <p:cNvSpPr/>
            <p:nvPr/>
          </p:nvSpPr>
          <p:spPr>
            <a:xfrm>
              <a:off x="372982" y="3106227"/>
              <a:ext cx="318196" cy="646331"/>
            </a:xfrm>
            <a:prstGeom prst="rect">
              <a:avLst/>
            </a:prstGeom>
          </p:spPr>
          <p:txBody>
            <a:bodyPr wrap="square">
              <a:spAutoFit/>
            </a:bodyPr>
            <a:lstStyle/>
            <a:p>
              <a:pPr algn="ctr"/>
              <a:r>
                <a:rPr lang="zh-CN" altLang="en-US" sz="1200" b="1" dirty="0">
                  <a:solidFill>
                    <a:srgbClr val="E60012"/>
                  </a:solidFill>
                </a:rPr>
                <a:t>财务部</a:t>
              </a:r>
            </a:p>
          </p:txBody>
        </p:sp>
      </p:grpSp>
      <p:grpSp>
        <p:nvGrpSpPr>
          <p:cNvPr id="271" name="组合 270"/>
          <p:cNvGrpSpPr/>
          <p:nvPr/>
        </p:nvGrpSpPr>
        <p:grpSpPr>
          <a:xfrm>
            <a:off x="3032701" y="3177212"/>
            <a:ext cx="501667" cy="1347163"/>
            <a:chOff x="372982" y="3078810"/>
            <a:chExt cx="446324" cy="1198547"/>
          </a:xfrm>
        </p:grpSpPr>
        <p:sp>
          <p:nvSpPr>
            <p:cNvPr id="272" name="圆角矩形 271"/>
            <p:cNvSpPr/>
            <p:nvPr/>
          </p:nvSpPr>
          <p:spPr>
            <a:xfrm>
              <a:off x="389728" y="3078810"/>
              <a:ext cx="383980" cy="1198547"/>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73" name="TextBox 272"/>
            <p:cNvSpPr txBox="1"/>
            <p:nvPr/>
          </p:nvSpPr>
          <p:spPr>
            <a:xfrm>
              <a:off x="545482" y="3115564"/>
              <a:ext cx="273824" cy="1108984"/>
            </a:xfrm>
            <a:prstGeom prst="rect">
              <a:avLst/>
            </a:prstGeom>
            <a:noFill/>
          </p:spPr>
          <p:txBody>
            <a:bodyPr vert="eaVert" wrap="none" rtlCol="0">
              <a:spAutoFit/>
            </a:bodyPr>
            <a:lstStyle/>
            <a:p>
              <a:r>
                <a:rPr lang="en-US" altLang="zh-CN" sz="800" dirty="0" smtClean="0"/>
                <a:t>Administration Department</a:t>
              </a:r>
              <a:endParaRPr lang="en-US" altLang="zh-CN" sz="800" dirty="0"/>
            </a:p>
          </p:txBody>
        </p:sp>
        <p:sp>
          <p:nvSpPr>
            <p:cNvPr id="274" name="矩形 273"/>
            <p:cNvSpPr/>
            <p:nvPr/>
          </p:nvSpPr>
          <p:spPr>
            <a:xfrm>
              <a:off x="372982" y="3106227"/>
              <a:ext cx="318196" cy="646331"/>
            </a:xfrm>
            <a:prstGeom prst="rect">
              <a:avLst/>
            </a:prstGeom>
          </p:spPr>
          <p:txBody>
            <a:bodyPr wrap="square">
              <a:spAutoFit/>
            </a:bodyPr>
            <a:lstStyle/>
            <a:p>
              <a:pPr algn="ctr"/>
              <a:r>
                <a:rPr lang="zh-CN" altLang="en-US" sz="1200" b="1" dirty="0">
                  <a:solidFill>
                    <a:srgbClr val="E60012"/>
                  </a:solidFill>
                </a:rPr>
                <a:t>行政部</a:t>
              </a:r>
            </a:p>
          </p:txBody>
        </p:sp>
      </p:grpSp>
      <p:grpSp>
        <p:nvGrpSpPr>
          <p:cNvPr id="275" name="组合 274"/>
          <p:cNvGrpSpPr/>
          <p:nvPr/>
        </p:nvGrpSpPr>
        <p:grpSpPr>
          <a:xfrm>
            <a:off x="3576125" y="3177212"/>
            <a:ext cx="501667" cy="1377575"/>
            <a:chOff x="372982" y="3078810"/>
            <a:chExt cx="446324" cy="1225604"/>
          </a:xfrm>
        </p:grpSpPr>
        <p:sp>
          <p:nvSpPr>
            <p:cNvPr id="276" name="圆角矩形 275"/>
            <p:cNvSpPr/>
            <p:nvPr/>
          </p:nvSpPr>
          <p:spPr>
            <a:xfrm>
              <a:off x="389728" y="3078810"/>
              <a:ext cx="383980" cy="1198547"/>
            </a:xfrm>
            <a:prstGeom prst="roundRect">
              <a:avLst>
                <a:gd name="adj" fmla="val 8381"/>
              </a:avLst>
            </a:prstGeom>
            <a:gradFill flip="none" rotWithShape="1">
              <a:gsLst>
                <a:gs pos="0">
                  <a:schemeClr val="accent3">
                    <a:lumMod val="5000"/>
                    <a:lumOff val="95000"/>
                  </a:schemeClr>
                </a:gs>
                <a:gs pos="74000">
                  <a:schemeClr val="bg1">
                    <a:lumMod val="85000"/>
                  </a:schemeClr>
                </a:gs>
                <a:gs pos="83000">
                  <a:schemeClr val="accent3">
                    <a:lumMod val="60000"/>
                    <a:lumOff val="40000"/>
                  </a:schemeClr>
                </a:gs>
                <a:gs pos="100000">
                  <a:schemeClr val="accent3">
                    <a:lumMod val="30000"/>
                    <a:lumOff val="70000"/>
                  </a:schemeClr>
                </a:gs>
              </a:gsLst>
              <a:lin ang="5400000" scaled="1"/>
              <a:tileRect/>
            </a:gra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77" name="TextBox 276"/>
            <p:cNvSpPr txBox="1"/>
            <p:nvPr/>
          </p:nvSpPr>
          <p:spPr>
            <a:xfrm>
              <a:off x="545482" y="3115564"/>
              <a:ext cx="273824" cy="1188850"/>
            </a:xfrm>
            <a:prstGeom prst="rect">
              <a:avLst/>
            </a:prstGeom>
            <a:noFill/>
          </p:spPr>
          <p:txBody>
            <a:bodyPr vert="eaVert" wrap="none" rtlCol="0">
              <a:spAutoFit/>
            </a:bodyPr>
            <a:lstStyle/>
            <a:p>
              <a:r>
                <a:rPr lang="en-US" altLang="zh-CN" sz="800" dirty="0" smtClean="0"/>
                <a:t>Human Resource Department</a:t>
              </a:r>
              <a:endParaRPr lang="en-US" altLang="zh-CN" sz="800" dirty="0"/>
            </a:p>
          </p:txBody>
        </p:sp>
        <p:sp>
          <p:nvSpPr>
            <p:cNvPr id="278" name="矩形 277"/>
            <p:cNvSpPr/>
            <p:nvPr/>
          </p:nvSpPr>
          <p:spPr>
            <a:xfrm>
              <a:off x="372982" y="3106227"/>
              <a:ext cx="318196" cy="1015663"/>
            </a:xfrm>
            <a:prstGeom prst="rect">
              <a:avLst/>
            </a:prstGeom>
          </p:spPr>
          <p:txBody>
            <a:bodyPr wrap="square">
              <a:spAutoFit/>
            </a:bodyPr>
            <a:lstStyle/>
            <a:p>
              <a:pPr algn="ctr"/>
              <a:r>
                <a:rPr lang="zh-CN" altLang="en-US" sz="1200" b="1" dirty="0" smtClean="0">
                  <a:solidFill>
                    <a:srgbClr val="E60012"/>
                  </a:solidFill>
                </a:rPr>
                <a:t>人力资源部</a:t>
              </a:r>
              <a:endParaRPr lang="zh-CN" altLang="en-US" sz="1200" b="1" dirty="0">
                <a:solidFill>
                  <a:srgbClr val="E60012"/>
                </a:solidFill>
              </a:endParaRPr>
            </a:p>
          </p:txBody>
        </p:sp>
      </p:grpSp>
    </p:spTree>
    <p:extLst>
      <p:ext uri="{BB962C8B-B14F-4D97-AF65-F5344CB8AC3E}">
        <p14:creationId xmlns:p14="http://schemas.microsoft.com/office/powerpoint/2010/main" val="4116193540"/>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down)">
                                      <p:cBhvr>
                                        <p:cTn id="8" dur="500"/>
                                        <p:tgtEl>
                                          <p:spTgt spid="10"/>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83"/>
                                        </p:tgtEl>
                                        <p:attrNameLst>
                                          <p:attrName>style.visibility</p:attrName>
                                        </p:attrNameLst>
                                      </p:cBhvr>
                                      <p:to>
                                        <p:strVal val="visible"/>
                                      </p:to>
                                    </p:set>
                                    <p:animEffect transition="in" filter="wipe(up)">
                                      <p:cBhvr>
                                        <p:cTn id="12" dur="1000"/>
                                        <p:tgtEl>
                                          <p:spTgt spid="283"/>
                                        </p:tgtEl>
                                      </p:cBhvr>
                                    </p:animEffect>
                                  </p:childTnLst>
                                </p:cTn>
                              </p:par>
                              <p:par>
                                <p:cTn id="13" presetID="22" presetClass="entr" presetSubtype="8" fill="hold" nodeType="withEffect">
                                  <p:stCondLst>
                                    <p:cond delay="250"/>
                                  </p:stCondLst>
                                  <p:childTnLst>
                                    <p:set>
                                      <p:cBhvr>
                                        <p:cTn id="14" dur="1" fill="hold">
                                          <p:stCondLst>
                                            <p:cond delay="0"/>
                                          </p:stCondLst>
                                        </p:cTn>
                                        <p:tgtEl>
                                          <p:spTgt spid="147"/>
                                        </p:tgtEl>
                                        <p:attrNameLst>
                                          <p:attrName>style.visibility</p:attrName>
                                        </p:attrNameLst>
                                      </p:cBhvr>
                                      <p:to>
                                        <p:strVal val="visible"/>
                                      </p:to>
                                    </p:set>
                                    <p:animEffect transition="in" filter="wipe(left)">
                                      <p:cBhvr>
                                        <p:cTn id="15" dur="500"/>
                                        <p:tgtEl>
                                          <p:spTgt spid="14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par>
                          <p:cTn id="21" fill="hold">
                            <p:stCondLst>
                              <p:cond delay="2000"/>
                            </p:stCondLst>
                            <p:childTnLst>
                              <p:par>
                                <p:cTn id="22" presetID="12" presetClass="entr" presetSubtype="1" fill="hold" nodeType="afterEffect">
                                  <p:stCondLst>
                                    <p:cond delay="0"/>
                                  </p:stCondLst>
                                  <p:childTnLst>
                                    <p:set>
                                      <p:cBhvr>
                                        <p:cTn id="23" dur="1" fill="hold">
                                          <p:stCondLst>
                                            <p:cond delay="0"/>
                                          </p:stCondLst>
                                        </p:cTn>
                                        <p:tgtEl>
                                          <p:spTgt spid="171"/>
                                        </p:tgtEl>
                                        <p:attrNameLst>
                                          <p:attrName>style.visibility</p:attrName>
                                        </p:attrNameLst>
                                      </p:cBhvr>
                                      <p:to>
                                        <p:strVal val="visible"/>
                                      </p:to>
                                    </p:set>
                                    <p:anim calcmode="lin" valueType="num">
                                      <p:cBhvr additive="base">
                                        <p:cTn id="24" dur="500"/>
                                        <p:tgtEl>
                                          <p:spTgt spid="171"/>
                                        </p:tgtEl>
                                        <p:attrNameLst>
                                          <p:attrName>ppt_y</p:attrName>
                                        </p:attrNameLst>
                                      </p:cBhvr>
                                      <p:tavLst>
                                        <p:tav tm="0">
                                          <p:val>
                                            <p:strVal val="#ppt_y-#ppt_h*1.125000"/>
                                          </p:val>
                                        </p:tav>
                                        <p:tav tm="100000">
                                          <p:val>
                                            <p:strVal val="#ppt_y"/>
                                          </p:val>
                                        </p:tav>
                                      </p:tavLst>
                                    </p:anim>
                                    <p:animEffect transition="in" filter="wipe(down)">
                                      <p:cBhvr>
                                        <p:cTn id="25" dur="500"/>
                                        <p:tgtEl>
                                          <p:spTgt spid="171"/>
                                        </p:tgtEl>
                                      </p:cBhvr>
                                    </p:animEffect>
                                  </p:childTnLst>
                                </p:cTn>
                              </p:par>
                              <p:par>
                                <p:cTn id="26" presetID="12" presetClass="entr" presetSubtype="1" fill="hold" nodeType="withEffect">
                                  <p:stCondLst>
                                    <p:cond delay="0"/>
                                  </p:stCondLst>
                                  <p:childTnLst>
                                    <p:set>
                                      <p:cBhvr>
                                        <p:cTn id="27" dur="1" fill="hold">
                                          <p:stCondLst>
                                            <p:cond delay="0"/>
                                          </p:stCondLst>
                                        </p:cTn>
                                        <p:tgtEl>
                                          <p:spTgt spid="154"/>
                                        </p:tgtEl>
                                        <p:attrNameLst>
                                          <p:attrName>style.visibility</p:attrName>
                                        </p:attrNameLst>
                                      </p:cBhvr>
                                      <p:to>
                                        <p:strVal val="visible"/>
                                      </p:to>
                                    </p:set>
                                    <p:anim calcmode="lin" valueType="num">
                                      <p:cBhvr additive="base">
                                        <p:cTn id="28" dur="500"/>
                                        <p:tgtEl>
                                          <p:spTgt spid="154"/>
                                        </p:tgtEl>
                                        <p:attrNameLst>
                                          <p:attrName>ppt_y</p:attrName>
                                        </p:attrNameLst>
                                      </p:cBhvr>
                                      <p:tavLst>
                                        <p:tav tm="0">
                                          <p:val>
                                            <p:strVal val="#ppt_y-#ppt_h*1.125000"/>
                                          </p:val>
                                        </p:tav>
                                        <p:tav tm="100000">
                                          <p:val>
                                            <p:strVal val="#ppt_y"/>
                                          </p:val>
                                        </p:tav>
                                      </p:tavLst>
                                    </p:anim>
                                    <p:animEffect transition="in" filter="wipe(down)">
                                      <p:cBhvr>
                                        <p:cTn id="29" dur="500"/>
                                        <p:tgtEl>
                                          <p:spTgt spid="154"/>
                                        </p:tgtEl>
                                      </p:cBhvr>
                                    </p:animEffect>
                                  </p:childTnLst>
                                </p:cTn>
                              </p:par>
                              <p:par>
                                <p:cTn id="30" presetID="12" presetClass="entr" presetSubtype="1" fill="hold" nodeType="withEffect">
                                  <p:stCondLst>
                                    <p:cond delay="0"/>
                                  </p:stCondLst>
                                  <p:childTnLst>
                                    <p:set>
                                      <p:cBhvr>
                                        <p:cTn id="31" dur="1" fill="hold">
                                          <p:stCondLst>
                                            <p:cond delay="0"/>
                                          </p:stCondLst>
                                        </p:cTn>
                                        <p:tgtEl>
                                          <p:spTgt spid="140"/>
                                        </p:tgtEl>
                                        <p:attrNameLst>
                                          <p:attrName>style.visibility</p:attrName>
                                        </p:attrNameLst>
                                      </p:cBhvr>
                                      <p:to>
                                        <p:strVal val="visible"/>
                                      </p:to>
                                    </p:set>
                                    <p:anim calcmode="lin" valueType="num">
                                      <p:cBhvr additive="base">
                                        <p:cTn id="32" dur="500"/>
                                        <p:tgtEl>
                                          <p:spTgt spid="140"/>
                                        </p:tgtEl>
                                        <p:attrNameLst>
                                          <p:attrName>ppt_y</p:attrName>
                                        </p:attrNameLst>
                                      </p:cBhvr>
                                      <p:tavLst>
                                        <p:tav tm="0">
                                          <p:val>
                                            <p:strVal val="#ppt_y-#ppt_h*1.125000"/>
                                          </p:val>
                                        </p:tav>
                                        <p:tav tm="100000">
                                          <p:val>
                                            <p:strVal val="#ppt_y"/>
                                          </p:val>
                                        </p:tav>
                                      </p:tavLst>
                                    </p:anim>
                                    <p:animEffect transition="in" filter="wipe(down)">
                                      <p:cBhvr>
                                        <p:cTn id="33" dur="500"/>
                                        <p:tgtEl>
                                          <p:spTgt spid="140"/>
                                        </p:tgtEl>
                                      </p:cBhvr>
                                    </p:animEffect>
                                  </p:childTnLst>
                                </p:cTn>
                              </p:par>
                              <p:par>
                                <p:cTn id="34" presetID="12" presetClass="entr" presetSubtype="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p:tgtEl>
                                          <p:spTgt spid="29"/>
                                        </p:tgtEl>
                                        <p:attrNameLst>
                                          <p:attrName>ppt_y</p:attrName>
                                        </p:attrNameLst>
                                      </p:cBhvr>
                                      <p:tavLst>
                                        <p:tav tm="0">
                                          <p:val>
                                            <p:strVal val="#ppt_y-#ppt_h*1.125000"/>
                                          </p:val>
                                        </p:tav>
                                        <p:tav tm="100000">
                                          <p:val>
                                            <p:strVal val="#ppt_y"/>
                                          </p:val>
                                        </p:tav>
                                      </p:tavLst>
                                    </p:anim>
                                    <p:animEffect transition="in" filter="wipe(down)">
                                      <p:cBhvr>
                                        <p:cTn id="37" dur="500"/>
                                        <p:tgtEl>
                                          <p:spTgt spid="29"/>
                                        </p:tgtEl>
                                      </p:cBhvr>
                                    </p:animEffect>
                                  </p:childTnLst>
                                </p:cTn>
                              </p:par>
                            </p:childTnLst>
                          </p:cTn>
                        </p:par>
                        <p:par>
                          <p:cTn id="38" fill="hold">
                            <p:stCondLst>
                              <p:cond delay="2500"/>
                            </p:stCondLst>
                            <p:childTnLst>
                              <p:par>
                                <p:cTn id="39" presetID="22" presetClass="entr" presetSubtype="1"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childTnLst>
                          </p:cTn>
                        </p:par>
                        <p:par>
                          <p:cTn id="42" fill="hold">
                            <p:stCondLst>
                              <p:cond delay="3000"/>
                            </p:stCondLst>
                            <p:childTnLst>
                              <p:par>
                                <p:cTn id="43" presetID="12" presetClass="entr" presetSubtype="1" fill="hold" nodeType="afterEffect">
                                  <p:stCondLst>
                                    <p:cond delay="0"/>
                                  </p:stCondLst>
                                  <p:childTnLst>
                                    <p:set>
                                      <p:cBhvr>
                                        <p:cTn id="44" dur="1" fill="hold">
                                          <p:stCondLst>
                                            <p:cond delay="0"/>
                                          </p:stCondLst>
                                        </p:cTn>
                                        <p:tgtEl>
                                          <p:spTgt spid="235"/>
                                        </p:tgtEl>
                                        <p:attrNameLst>
                                          <p:attrName>style.visibility</p:attrName>
                                        </p:attrNameLst>
                                      </p:cBhvr>
                                      <p:to>
                                        <p:strVal val="visible"/>
                                      </p:to>
                                    </p:set>
                                    <p:anim calcmode="lin" valueType="num">
                                      <p:cBhvr additive="base">
                                        <p:cTn id="45" dur="500"/>
                                        <p:tgtEl>
                                          <p:spTgt spid="235"/>
                                        </p:tgtEl>
                                        <p:attrNameLst>
                                          <p:attrName>ppt_y</p:attrName>
                                        </p:attrNameLst>
                                      </p:cBhvr>
                                      <p:tavLst>
                                        <p:tav tm="0">
                                          <p:val>
                                            <p:strVal val="#ppt_y-#ppt_h*1.125000"/>
                                          </p:val>
                                        </p:tav>
                                        <p:tav tm="100000">
                                          <p:val>
                                            <p:strVal val="#ppt_y"/>
                                          </p:val>
                                        </p:tav>
                                      </p:tavLst>
                                    </p:anim>
                                    <p:animEffect transition="in" filter="wipe(down)">
                                      <p:cBhvr>
                                        <p:cTn id="46" dur="500"/>
                                        <p:tgtEl>
                                          <p:spTgt spid="235"/>
                                        </p:tgtEl>
                                      </p:cBhvr>
                                    </p:animEffect>
                                  </p:childTnLst>
                                </p:cTn>
                              </p:par>
                              <p:par>
                                <p:cTn id="47" presetID="12" presetClass="entr" presetSubtype="1" fill="hold" nodeType="withEffect">
                                  <p:stCondLst>
                                    <p:cond delay="0"/>
                                  </p:stCondLst>
                                  <p:childTnLst>
                                    <p:set>
                                      <p:cBhvr>
                                        <p:cTn id="48" dur="1" fill="hold">
                                          <p:stCondLst>
                                            <p:cond delay="0"/>
                                          </p:stCondLst>
                                        </p:cTn>
                                        <p:tgtEl>
                                          <p:spTgt spid="185"/>
                                        </p:tgtEl>
                                        <p:attrNameLst>
                                          <p:attrName>style.visibility</p:attrName>
                                        </p:attrNameLst>
                                      </p:cBhvr>
                                      <p:to>
                                        <p:strVal val="visible"/>
                                      </p:to>
                                    </p:set>
                                    <p:anim calcmode="lin" valueType="num">
                                      <p:cBhvr additive="base">
                                        <p:cTn id="49" dur="500"/>
                                        <p:tgtEl>
                                          <p:spTgt spid="185"/>
                                        </p:tgtEl>
                                        <p:attrNameLst>
                                          <p:attrName>ppt_y</p:attrName>
                                        </p:attrNameLst>
                                      </p:cBhvr>
                                      <p:tavLst>
                                        <p:tav tm="0">
                                          <p:val>
                                            <p:strVal val="#ppt_y-#ppt_h*1.125000"/>
                                          </p:val>
                                        </p:tav>
                                        <p:tav tm="100000">
                                          <p:val>
                                            <p:strVal val="#ppt_y"/>
                                          </p:val>
                                        </p:tav>
                                      </p:tavLst>
                                    </p:anim>
                                    <p:animEffect transition="in" filter="wipe(down)">
                                      <p:cBhvr>
                                        <p:cTn id="50" dur="500"/>
                                        <p:tgtEl>
                                          <p:spTgt spid="185"/>
                                        </p:tgtEl>
                                      </p:cBhvr>
                                    </p:animEffect>
                                  </p:childTnLst>
                                </p:cTn>
                              </p:par>
                              <p:par>
                                <p:cTn id="51" presetID="12" presetClass="entr" presetSubtype="1" fill="hold" nodeType="withEffect">
                                  <p:stCondLst>
                                    <p:cond delay="0"/>
                                  </p:stCondLst>
                                  <p:childTnLst>
                                    <p:set>
                                      <p:cBhvr>
                                        <p:cTn id="52" dur="1" fill="hold">
                                          <p:stCondLst>
                                            <p:cond delay="0"/>
                                          </p:stCondLst>
                                        </p:cTn>
                                        <p:tgtEl>
                                          <p:spTgt spid="189"/>
                                        </p:tgtEl>
                                        <p:attrNameLst>
                                          <p:attrName>style.visibility</p:attrName>
                                        </p:attrNameLst>
                                      </p:cBhvr>
                                      <p:to>
                                        <p:strVal val="visible"/>
                                      </p:to>
                                    </p:set>
                                    <p:anim calcmode="lin" valueType="num">
                                      <p:cBhvr additive="base">
                                        <p:cTn id="53" dur="500"/>
                                        <p:tgtEl>
                                          <p:spTgt spid="189"/>
                                        </p:tgtEl>
                                        <p:attrNameLst>
                                          <p:attrName>ppt_y</p:attrName>
                                        </p:attrNameLst>
                                      </p:cBhvr>
                                      <p:tavLst>
                                        <p:tav tm="0">
                                          <p:val>
                                            <p:strVal val="#ppt_y-#ppt_h*1.125000"/>
                                          </p:val>
                                        </p:tav>
                                        <p:tav tm="100000">
                                          <p:val>
                                            <p:strVal val="#ppt_y"/>
                                          </p:val>
                                        </p:tav>
                                      </p:tavLst>
                                    </p:anim>
                                    <p:animEffect transition="in" filter="wipe(down)">
                                      <p:cBhvr>
                                        <p:cTn id="54" dur="500"/>
                                        <p:tgtEl>
                                          <p:spTgt spid="189"/>
                                        </p:tgtEl>
                                      </p:cBhvr>
                                    </p:animEffect>
                                  </p:childTnLst>
                                </p:cTn>
                              </p:par>
                              <p:par>
                                <p:cTn id="55" presetID="12" presetClass="entr" presetSubtype="1" fill="hold" nodeType="withEffect">
                                  <p:stCondLst>
                                    <p:cond delay="0"/>
                                  </p:stCondLst>
                                  <p:childTnLst>
                                    <p:set>
                                      <p:cBhvr>
                                        <p:cTn id="56" dur="1" fill="hold">
                                          <p:stCondLst>
                                            <p:cond delay="0"/>
                                          </p:stCondLst>
                                        </p:cTn>
                                        <p:tgtEl>
                                          <p:spTgt spid="193"/>
                                        </p:tgtEl>
                                        <p:attrNameLst>
                                          <p:attrName>style.visibility</p:attrName>
                                        </p:attrNameLst>
                                      </p:cBhvr>
                                      <p:to>
                                        <p:strVal val="visible"/>
                                      </p:to>
                                    </p:set>
                                    <p:anim calcmode="lin" valueType="num">
                                      <p:cBhvr additive="base">
                                        <p:cTn id="57" dur="500"/>
                                        <p:tgtEl>
                                          <p:spTgt spid="193"/>
                                        </p:tgtEl>
                                        <p:attrNameLst>
                                          <p:attrName>ppt_y</p:attrName>
                                        </p:attrNameLst>
                                      </p:cBhvr>
                                      <p:tavLst>
                                        <p:tav tm="0">
                                          <p:val>
                                            <p:strVal val="#ppt_y-#ppt_h*1.125000"/>
                                          </p:val>
                                        </p:tav>
                                        <p:tav tm="100000">
                                          <p:val>
                                            <p:strVal val="#ppt_y"/>
                                          </p:val>
                                        </p:tav>
                                      </p:tavLst>
                                    </p:anim>
                                    <p:animEffect transition="in" filter="wipe(down)">
                                      <p:cBhvr>
                                        <p:cTn id="58" dur="500"/>
                                        <p:tgtEl>
                                          <p:spTgt spid="193"/>
                                        </p:tgtEl>
                                      </p:cBhvr>
                                    </p:animEffect>
                                  </p:childTnLst>
                                </p:cTn>
                              </p:par>
                              <p:par>
                                <p:cTn id="59" presetID="12" presetClass="entr" presetSubtype="1" fill="hold" nodeType="withEffect">
                                  <p:stCondLst>
                                    <p:cond delay="0"/>
                                  </p:stCondLst>
                                  <p:childTnLst>
                                    <p:set>
                                      <p:cBhvr>
                                        <p:cTn id="60" dur="1" fill="hold">
                                          <p:stCondLst>
                                            <p:cond delay="0"/>
                                          </p:stCondLst>
                                        </p:cTn>
                                        <p:tgtEl>
                                          <p:spTgt spid="199"/>
                                        </p:tgtEl>
                                        <p:attrNameLst>
                                          <p:attrName>style.visibility</p:attrName>
                                        </p:attrNameLst>
                                      </p:cBhvr>
                                      <p:to>
                                        <p:strVal val="visible"/>
                                      </p:to>
                                    </p:set>
                                    <p:anim calcmode="lin" valueType="num">
                                      <p:cBhvr additive="base">
                                        <p:cTn id="61" dur="500"/>
                                        <p:tgtEl>
                                          <p:spTgt spid="199"/>
                                        </p:tgtEl>
                                        <p:attrNameLst>
                                          <p:attrName>ppt_y</p:attrName>
                                        </p:attrNameLst>
                                      </p:cBhvr>
                                      <p:tavLst>
                                        <p:tav tm="0">
                                          <p:val>
                                            <p:strVal val="#ppt_y-#ppt_h*1.125000"/>
                                          </p:val>
                                        </p:tav>
                                        <p:tav tm="100000">
                                          <p:val>
                                            <p:strVal val="#ppt_y"/>
                                          </p:val>
                                        </p:tav>
                                      </p:tavLst>
                                    </p:anim>
                                    <p:animEffect transition="in" filter="wipe(down)">
                                      <p:cBhvr>
                                        <p:cTn id="62" dur="500"/>
                                        <p:tgtEl>
                                          <p:spTgt spid="199"/>
                                        </p:tgtEl>
                                      </p:cBhvr>
                                    </p:animEffect>
                                  </p:childTnLst>
                                </p:cTn>
                              </p:par>
                              <p:par>
                                <p:cTn id="63" presetID="12" presetClass="entr" presetSubtype="1" fill="hold" nodeType="withEffect">
                                  <p:stCondLst>
                                    <p:cond delay="0"/>
                                  </p:stCondLst>
                                  <p:childTnLst>
                                    <p:set>
                                      <p:cBhvr>
                                        <p:cTn id="64" dur="1" fill="hold">
                                          <p:stCondLst>
                                            <p:cond delay="0"/>
                                          </p:stCondLst>
                                        </p:cTn>
                                        <p:tgtEl>
                                          <p:spTgt spid="204"/>
                                        </p:tgtEl>
                                        <p:attrNameLst>
                                          <p:attrName>style.visibility</p:attrName>
                                        </p:attrNameLst>
                                      </p:cBhvr>
                                      <p:to>
                                        <p:strVal val="visible"/>
                                      </p:to>
                                    </p:set>
                                    <p:anim calcmode="lin" valueType="num">
                                      <p:cBhvr additive="base">
                                        <p:cTn id="65" dur="500"/>
                                        <p:tgtEl>
                                          <p:spTgt spid="204"/>
                                        </p:tgtEl>
                                        <p:attrNameLst>
                                          <p:attrName>ppt_y</p:attrName>
                                        </p:attrNameLst>
                                      </p:cBhvr>
                                      <p:tavLst>
                                        <p:tav tm="0">
                                          <p:val>
                                            <p:strVal val="#ppt_y-#ppt_h*1.125000"/>
                                          </p:val>
                                        </p:tav>
                                        <p:tav tm="100000">
                                          <p:val>
                                            <p:strVal val="#ppt_y"/>
                                          </p:val>
                                        </p:tav>
                                      </p:tavLst>
                                    </p:anim>
                                    <p:animEffect transition="in" filter="wipe(down)">
                                      <p:cBhvr>
                                        <p:cTn id="66" dur="500"/>
                                        <p:tgtEl>
                                          <p:spTgt spid="204"/>
                                        </p:tgtEl>
                                      </p:cBhvr>
                                    </p:animEffect>
                                  </p:childTnLst>
                                </p:cTn>
                              </p:par>
                              <p:par>
                                <p:cTn id="67" presetID="12" presetClass="entr" presetSubtype="1" fill="hold" nodeType="withEffect">
                                  <p:stCondLst>
                                    <p:cond delay="0"/>
                                  </p:stCondLst>
                                  <p:childTnLst>
                                    <p:set>
                                      <p:cBhvr>
                                        <p:cTn id="68" dur="1" fill="hold">
                                          <p:stCondLst>
                                            <p:cond delay="0"/>
                                          </p:stCondLst>
                                        </p:cTn>
                                        <p:tgtEl>
                                          <p:spTgt spid="209"/>
                                        </p:tgtEl>
                                        <p:attrNameLst>
                                          <p:attrName>style.visibility</p:attrName>
                                        </p:attrNameLst>
                                      </p:cBhvr>
                                      <p:to>
                                        <p:strVal val="visible"/>
                                      </p:to>
                                    </p:set>
                                    <p:anim calcmode="lin" valueType="num">
                                      <p:cBhvr additive="base">
                                        <p:cTn id="69" dur="500"/>
                                        <p:tgtEl>
                                          <p:spTgt spid="209"/>
                                        </p:tgtEl>
                                        <p:attrNameLst>
                                          <p:attrName>ppt_y</p:attrName>
                                        </p:attrNameLst>
                                      </p:cBhvr>
                                      <p:tavLst>
                                        <p:tav tm="0">
                                          <p:val>
                                            <p:strVal val="#ppt_y-#ppt_h*1.125000"/>
                                          </p:val>
                                        </p:tav>
                                        <p:tav tm="100000">
                                          <p:val>
                                            <p:strVal val="#ppt_y"/>
                                          </p:val>
                                        </p:tav>
                                      </p:tavLst>
                                    </p:anim>
                                    <p:animEffect transition="in" filter="wipe(down)">
                                      <p:cBhvr>
                                        <p:cTn id="70" dur="500"/>
                                        <p:tgtEl>
                                          <p:spTgt spid="209"/>
                                        </p:tgtEl>
                                      </p:cBhvr>
                                    </p:animEffect>
                                  </p:childTnLst>
                                </p:cTn>
                              </p:par>
                              <p:par>
                                <p:cTn id="71" presetID="12" presetClass="entr" presetSubtype="1" fill="hold" nodeType="withEffect">
                                  <p:stCondLst>
                                    <p:cond delay="0"/>
                                  </p:stCondLst>
                                  <p:childTnLst>
                                    <p:set>
                                      <p:cBhvr>
                                        <p:cTn id="72" dur="1" fill="hold">
                                          <p:stCondLst>
                                            <p:cond delay="0"/>
                                          </p:stCondLst>
                                        </p:cTn>
                                        <p:tgtEl>
                                          <p:spTgt spid="222"/>
                                        </p:tgtEl>
                                        <p:attrNameLst>
                                          <p:attrName>style.visibility</p:attrName>
                                        </p:attrNameLst>
                                      </p:cBhvr>
                                      <p:to>
                                        <p:strVal val="visible"/>
                                      </p:to>
                                    </p:set>
                                    <p:anim calcmode="lin" valueType="num">
                                      <p:cBhvr additive="base">
                                        <p:cTn id="73" dur="500"/>
                                        <p:tgtEl>
                                          <p:spTgt spid="222"/>
                                        </p:tgtEl>
                                        <p:attrNameLst>
                                          <p:attrName>ppt_y</p:attrName>
                                        </p:attrNameLst>
                                      </p:cBhvr>
                                      <p:tavLst>
                                        <p:tav tm="0">
                                          <p:val>
                                            <p:strVal val="#ppt_y-#ppt_h*1.125000"/>
                                          </p:val>
                                        </p:tav>
                                        <p:tav tm="100000">
                                          <p:val>
                                            <p:strVal val="#ppt_y"/>
                                          </p:val>
                                        </p:tav>
                                      </p:tavLst>
                                    </p:anim>
                                    <p:animEffect transition="in" filter="wipe(down)">
                                      <p:cBhvr>
                                        <p:cTn id="74" dur="500"/>
                                        <p:tgtEl>
                                          <p:spTgt spid="222"/>
                                        </p:tgtEl>
                                      </p:cBhvr>
                                    </p:animEffect>
                                  </p:childTnLst>
                                </p:cTn>
                              </p:par>
                              <p:par>
                                <p:cTn id="75" presetID="12" presetClass="entr" presetSubtype="1" fill="hold" nodeType="withEffect">
                                  <p:stCondLst>
                                    <p:cond delay="0"/>
                                  </p:stCondLst>
                                  <p:childTnLst>
                                    <p:set>
                                      <p:cBhvr>
                                        <p:cTn id="76" dur="1" fill="hold">
                                          <p:stCondLst>
                                            <p:cond delay="0"/>
                                          </p:stCondLst>
                                        </p:cTn>
                                        <p:tgtEl>
                                          <p:spTgt spid="239"/>
                                        </p:tgtEl>
                                        <p:attrNameLst>
                                          <p:attrName>style.visibility</p:attrName>
                                        </p:attrNameLst>
                                      </p:cBhvr>
                                      <p:to>
                                        <p:strVal val="visible"/>
                                      </p:to>
                                    </p:set>
                                    <p:anim calcmode="lin" valueType="num">
                                      <p:cBhvr additive="base">
                                        <p:cTn id="77" dur="500"/>
                                        <p:tgtEl>
                                          <p:spTgt spid="239"/>
                                        </p:tgtEl>
                                        <p:attrNameLst>
                                          <p:attrName>ppt_y</p:attrName>
                                        </p:attrNameLst>
                                      </p:cBhvr>
                                      <p:tavLst>
                                        <p:tav tm="0">
                                          <p:val>
                                            <p:strVal val="#ppt_y-#ppt_h*1.125000"/>
                                          </p:val>
                                        </p:tav>
                                        <p:tav tm="100000">
                                          <p:val>
                                            <p:strVal val="#ppt_y"/>
                                          </p:val>
                                        </p:tav>
                                      </p:tavLst>
                                    </p:anim>
                                    <p:animEffect transition="in" filter="wipe(down)">
                                      <p:cBhvr>
                                        <p:cTn id="78" dur="500"/>
                                        <p:tgtEl>
                                          <p:spTgt spid="239"/>
                                        </p:tgtEl>
                                      </p:cBhvr>
                                    </p:animEffect>
                                  </p:childTnLst>
                                </p:cTn>
                              </p:par>
                              <p:par>
                                <p:cTn id="79" presetID="12" presetClass="entr" presetSubtype="1" fill="hold" nodeType="withEffect">
                                  <p:stCondLst>
                                    <p:cond delay="0"/>
                                  </p:stCondLst>
                                  <p:childTnLst>
                                    <p:set>
                                      <p:cBhvr>
                                        <p:cTn id="80" dur="1" fill="hold">
                                          <p:stCondLst>
                                            <p:cond delay="0"/>
                                          </p:stCondLst>
                                        </p:cTn>
                                        <p:tgtEl>
                                          <p:spTgt spid="271"/>
                                        </p:tgtEl>
                                        <p:attrNameLst>
                                          <p:attrName>style.visibility</p:attrName>
                                        </p:attrNameLst>
                                      </p:cBhvr>
                                      <p:to>
                                        <p:strVal val="visible"/>
                                      </p:to>
                                    </p:set>
                                    <p:anim calcmode="lin" valueType="num">
                                      <p:cBhvr additive="base">
                                        <p:cTn id="81" dur="500"/>
                                        <p:tgtEl>
                                          <p:spTgt spid="271"/>
                                        </p:tgtEl>
                                        <p:attrNameLst>
                                          <p:attrName>ppt_y</p:attrName>
                                        </p:attrNameLst>
                                      </p:cBhvr>
                                      <p:tavLst>
                                        <p:tav tm="0">
                                          <p:val>
                                            <p:strVal val="#ppt_y-#ppt_h*1.125000"/>
                                          </p:val>
                                        </p:tav>
                                        <p:tav tm="100000">
                                          <p:val>
                                            <p:strVal val="#ppt_y"/>
                                          </p:val>
                                        </p:tav>
                                      </p:tavLst>
                                    </p:anim>
                                    <p:animEffect transition="in" filter="wipe(down)">
                                      <p:cBhvr>
                                        <p:cTn id="82" dur="500"/>
                                        <p:tgtEl>
                                          <p:spTgt spid="271"/>
                                        </p:tgtEl>
                                      </p:cBhvr>
                                    </p:animEffect>
                                  </p:childTnLst>
                                </p:cTn>
                              </p:par>
                              <p:par>
                                <p:cTn id="83" presetID="12" presetClass="entr" presetSubtype="1" fill="hold" nodeType="withEffect">
                                  <p:stCondLst>
                                    <p:cond delay="0"/>
                                  </p:stCondLst>
                                  <p:childTnLst>
                                    <p:set>
                                      <p:cBhvr>
                                        <p:cTn id="84" dur="1" fill="hold">
                                          <p:stCondLst>
                                            <p:cond delay="0"/>
                                          </p:stCondLst>
                                        </p:cTn>
                                        <p:tgtEl>
                                          <p:spTgt spid="275"/>
                                        </p:tgtEl>
                                        <p:attrNameLst>
                                          <p:attrName>style.visibility</p:attrName>
                                        </p:attrNameLst>
                                      </p:cBhvr>
                                      <p:to>
                                        <p:strVal val="visible"/>
                                      </p:to>
                                    </p:set>
                                    <p:anim calcmode="lin" valueType="num">
                                      <p:cBhvr additive="base">
                                        <p:cTn id="85" dur="500"/>
                                        <p:tgtEl>
                                          <p:spTgt spid="275"/>
                                        </p:tgtEl>
                                        <p:attrNameLst>
                                          <p:attrName>ppt_y</p:attrName>
                                        </p:attrNameLst>
                                      </p:cBhvr>
                                      <p:tavLst>
                                        <p:tav tm="0">
                                          <p:val>
                                            <p:strVal val="#ppt_y-#ppt_h*1.125000"/>
                                          </p:val>
                                        </p:tav>
                                        <p:tav tm="100000">
                                          <p:val>
                                            <p:strVal val="#ppt_y"/>
                                          </p:val>
                                        </p:tav>
                                      </p:tavLst>
                                    </p:anim>
                                    <p:animEffect transition="in" filter="wipe(down)">
                                      <p:cBhvr>
                                        <p:cTn id="86" dur="500"/>
                                        <p:tgtEl>
                                          <p:spTgt spid="275"/>
                                        </p:tgtEl>
                                      </p:cBhvr>
                                    </p:animEffect>
                                  </p:childTnLst>
                                </p:cTn>
                              </p:par>
                              <p:par>
                                <p:cTn id="87" presetID="12" presetClass="entr" presetSubtype="1" fill="hold" nodeType="withEffect">
                                  <p:stCondLst>
                                    <p:cond delay="0"/>
                                  </p:stCondLst>
                                  <p:childTnLst>
                                    <p:set>
                                      <p:cBhvr>
                                        <p:cTn id="88" dur="1" fill="hold">
                                          <p:stCondLst>
                                            <p:cond delay="0"/>
                                          </p:stCondLst>
                                        </p:cTn>
                                        <p:tgtEl>
                                          <p:spTgt spid="130"/>
                                        </p:tgtEl>
                                        <p:attrNameLst>
                                          <p:attrName>style.visibility</p:attrName>
                                        </p:attrNameLst>
                                      </p:cBhvr>
                                      <p:to>
                                        <p:strVal val="visible"/>
                                      </p:to>
                                    </p:set>
                                    <p:anim calcmode="lin" valueType="num">
                                      <p:cBhvr additive="base">
                                        <p:cTn id="89" dur="500"/>
                                        <p:tgtEl>
                                          <p:spTgt spid="130"/>
                                        </p:tgtEl>
                                        <p:attrNameLst>
                                          <p:attrName>ppt_y</p:attrName>
                                        </p:attrNameLst>
                                      </p:cBhvr>
                                      <p:tavLst>
                                        <p:tav tm="0">
                                          <p:val>
                                            <p:strVal val="#ppt_y-#ppt_h*1.125000"/>
                                          </p:val>
                                        </p:tav>
                                        <p:tav tm="100000">
                                          <p:val>
                                            <p:strVal val="#ppt_y"/>
                                          </p:val>
                                        </p:tav>
                                      </p:tavLst>
                                    </p:anim>
                                    <p:animEffect transition="in" filter="wipe(down)">
                                      <p:cBhvr>
                                        <p:cTn id="90" dur="500"/>
                                        <p:tgtEl>
                                          <p:spTgt spid="130"/>
                                        </p:tgtEl>
                                      </p:cBhvr>
                                    </p:animEffect>
                                  </p:childTnLst>
                                </p:cTn>
                              </p:par>
                              <p:par>
                                <p:cTn id="91" presetID="12" presetClass="entr" presetSubtype="1" fill="hold" nodeType="withEffect">
                                  <p:stCondLst>
                                    <p:cond delay="0"/>
                                  </p:stCondLst>
                                  <p:childTnLst>
                                    <p:set>
                                      <p:cBhvr>
                                        <p:cTn id="92" dur="1" fill="hold">
                                          <p:stCondLst>
                                            <p:cond delay="0"/>
                                          </p:stCondLst>
                                        </p:cTn>
                                        <p:tgtEl>
                                          <p:spTgt spid="145"/>
                                        </p:tgtEl>
                                        <p:attrNameLst>
                                          <p:attrName>style.visibility</p:attrName>
                                        </p:attrNameLst>
                                      </p:cBhvr>
                                      <p:to>
                                        <p:strVal val="visible"/>
                                      </p:to>
                                    </p:set>
                                    <p:anim calcmode="lin" valueType="num">
                                      <p:cBhvr additive="base">
                                        <p:cTn id="93" dur="500"/>
                                        <p:tgtEl>
                                          <p:spTgt spid="145"/>
                                        </p:tgtEl>
                                        <p:attrNameLst>
                                          <p:attrName>ppt_y</p:attrName>
                                        </p:attrNameLst>
                                      </p:cBhvr>
                                      <p:tavLst>
                                        <p:tav tm="0">
                                          <p:val>
                                            <p:strVal val="#ppt_y-#ppt_h*1.125000"/>
                                          </p:val>
                                        </p:tav>
                                        <p:tav tm="100000">
                                          <p:val>
                                            <p:strVal val="#ppt_y"/>
                                          </p:val>
                                        </p:tav>
                                      </p:tavLst>
                                    </p:anim>
                                    <p:animEffect transition="in" filter="wipe(down)">
                                      <p:cBhvr>
                                        <p:cTn id="94"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PT制作\2015\7月\17 百特\产品组合图.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3253" y="516225"/>
            <a:ext cx="6617383" cy="442190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85750" y="516731"/>
            <a:ext cx="2371725" cy="43695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82141" y="-161925"/>
            <a:ext cx="8785647" cy="678656"/>
          </a:xfrm>
          <a:prstGeom prst="roundRect">
            <a:avLst>
              <a:gd name="adj" fmla="val 8381"/>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9" name="组合 8"/>
          <p:cNvGrpSpPr/>
          <p:nvPr/>
        </p:nvGrpSpPr>
        <p:grpSpPr>
          <a:xfrm>
            <a:off x="404813" y="156182"/>
            <a:ext cx="2409825" cy="330860"/>
            <a:chOff x="404813" y="156182"/>
            <a:chExt cx="2409825" cy="330860"/>
          </a:xfrm>
        </p:grpSpPr>
        <p:sp>
          <p:nvSpPr>
            <p:cNvPr id="40" name="文本框 39"/>
            <p:cNvSpPr txBox="1"/>
            <p:nvPr/>
          </p:nvSpPr>
          <p:spPr>
            <a:xfrm>
              <a:off x="404813" y="156182"/>
              <a:ext cx="2409825" cy="330860"/>
            </a:xfrm>
            <a:prstGeom prst="rect">
              <a:avLst/>
            </a:prstGeom>
            <a:noFill/>
          </p:spPr>
          <p:txBody>
            <a:bodyPr wrap="square" lIns="68580" tIns="34290" rIns="68580" bIns="34290" rtlCol="0">
              <a:spAutoFit/>
            </a:bodyPr>
            <a:lstStyle/>
            <a:p>
              <a:pPr lvl="0"/>
              <a:r>
                <a:rPr lang="zh-CN" altLang="zh-CN" sz="1700" b="1" dirty="0">
                  <a:solidFill>
                    <a:srgbClr val="E60012"/>
                  </a:solidFill>
                  <a:latin typeface="微软雅黑"/>
                </a:rPr>
                <a:t>产品介绍</a:t>
              </a:r>
              <a:r>
                <a:rPr lang="en-US" altLang="zh-CN" sz="1700" b="1" dirty="0">
                  <a:solidFill>
                    <a:srgbClr val="E60012"/>
                  </a:solidFill>
                  <a:latin typeface="微软雅黑"/>
                </a:rPr>
                <a:t>   </a:t>
              </a:r>
              <a:r>
                <a:rPr lang="en-US" altLang="zh-CN" dirty="0"/>
                <a:t>Product</a:t>
              </a:r>
              <a:endParaRPr lang="zh-CN" altLang="zh-CN" dirty="0"/>
            </a:p>
          </p:txBody>
        </p:sp>
        <p:sp>
          <p:nvSpPr>
            <p:cNvPr id="41" name="矩形 40"/>
            <p:cNvSpPr/>
            <p:nvPr/>
          </p:nvSpPr>
          <p:spPr>
            <a:xfrm rot="5400000">
              <a:off x="1275698" y="309228"/>
              <a:ext cx="243000" cy="135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grpSp>
        <p:nvGrpSpPr>
          <p:cNvPr id="10" name="组合 9"/>
          <p:cNvGrpSpPr/>
          <p:nvPr/>
        </p:nvGrpSpPr>
        <p:grpSpPr>
          <a:xfrm>
            <a:off x="382588" y="870682"/>
            <a:ext cx="1465466" cy="539378"/>
            <a:chOff x="382588" y="718282"/>
            <a:chExt cx="1465466" cy="539378"/>
          </a:xfrm>
        </p:grpSpPr>
        <p:sp>
          <p:nvSpPr>
            <p:cNvPr id="44" name="矩形 43"/>
            <p:cNvSpPr/>
            <p:nvPr/>
          </p:nvSpPr>
          <p:spPr>
            <a:xfrm>
              <a:off x="382588" y="1011439"/>
              <a:ext cx="1465466" cy="246221"/>
            </a:xfrm>
            <a:prstGeom prst="rect">
              <a:avLst/>
            </a:prstGeom>
          </p:spPr>
          <p:txBody>
            <a:bodyPr wrap="none">
              <a:spAutoFit/>
            </a:bodyPr>
            <a:lstStyle/>
            <a:p>
              <a:r>
                <a:rPr lang="en-US" altLang="zh-CN" sz="1000" dirty="0"/>
                <a:t>Automobile Bearing Line</a:t>
              </a:r>
              <a:endParaRPr lang="zh-CN" altLang="zh-CN" sz="1000" dirty="0"/>
            </a:p>
          </p:txBody>
        </p:sp>
        <p:sp>
          <p:nvSpPr>
            <p:cNvPr id="45" name="矩形 44"/>
            <p:cNvSpPr/>
            <p:nvPr/>
          </p:nvSpPr>
          <p:spPr>
            <a:xfrm>
              <a:off x="382588" y="718282"/>
              <a:ext cx="1210588" cy="400110"/>
            </a:xfrm>
            <a:prstGeom prst="rect">
              <a:avLst/>
            </a:prstGeom>
          </p:spPr>
          <p:txBody>
            <a:bodyPr wrap="none">
              <a:spAutoFit/>
            </a:bodyPr>
            <a:lstStyle/>
            <a:p>
              <a:r>
                <a:rPr lang="zh-CN" altLang="zh-CN" sz="2000" b="1" dirty="0">
                  <a:solidFill>
                    <a:srgbClr val="E60012"/>
                  </a:solidFill>
                </a:rPr>
                <a:t>汽车轴承</a:t>
              </a:r>
              <a:endParaRPr lang="en-US" altLang="zh-CN" sz="2000" b="1" spc="150" dirty="0">
                <a:solidFill>
                  <a:srgbClr val="E60012"/>
                </a:solidFill>
              </a:endParaRPr>
            </a:p>
          </p:txBody>
        </p:sp>
      </p:grpSp>
      <p:grpSp>
        <p:nvGrpSpPr>
          <p:cNvPr id="48" name="组合 47"/>
          <p:cNvGrpSpPr/>
          <p:nvPr/>
        </p:nvGrpSpPr>
        <p:grpSpPr>
          <a:xfrm>
            <a:off x="382588" y="1517621"/>
            <a:ext cx="1467068" cy="539378"/>
            <a:chOff x="382588" y="718282"/>
            <a:chExt cx="1467068" cy="539378"/>
          </a:xfrm>
        </p:grpSpPr>
        <p:sp>
          <p:nvSpPr>
            <p:cNvPr id="49" name="矩形 48"/>
            <p:cNvSpPr/>
            <p:nvPr/>
          </p:nvSpPr>
          <p:spPr>
            <a:xfrm>
              <a:off x="382588" y="1011439"/>
              <a:ext cx="1351652" cy="246221"/>
            </a:xfrm>
            <a:prstGeom prst="rect">
              <a:avLst/>
            </a:prstGeom>
          </p:spPr>
          <p:txBody>
            <a:bodyPr wrap="none">
              <a:spAutoFit/>
            </a:bodyPr>
            <a:lstStyle/>
            <a:p>
              <a:r>
                <a:rPr lang="en-US" altLang="zh-CN" sz="1000" dirty="0"/>
                <a:t>Stainless Steel Bearing</a:t>
              </a:r>
            </a:p>
          </p:txBody>
        </p:sp>
        <p:sp>
          <p:nvSpPr>
            <p:cNvPr id="50" name="矩形 49"/>
            <p:cNvSpPr/>
            <p:nvPr/>
          </p:nvSpPr>
          <p:spPr>
            <a:xfrm>
              <a:off x="382588" y="718282"/>
              <a:ext cx="1467068" cy="400110"/>
            </a:xfrm>
            <a:prstGeom prst="rect">
              <a:avLst/>
            </a:prstGeom>
          </p:spPr>
          <p:txBody>
            <a:bodyPr wrap="none">
              <a:spAutoFit/>
            </a:bodyPr>
            <a:lstStyle/>
            <a:p>
              <a:r>
                <a:rPr lang="zh-CN" altLang="en-US" sz="2000" b="1" dirty="0">
                  <a:solidFill>
                    <a:srgbClr val="E60012"/>
                  </a:solidFill>
                </a:rPr>
                <a:t>不锈钢轴承</a:t>
              </a:r>
            </a:p>
          </p:txBody>
        </p:sp>
      </p:grpSp>
      <p:grpSp>
        <p:nvGrpSpPr>
          <p:cNvPr id="55" name="组合 54"/>
          <p:cNvGrpSpPr/>
          <p:nvPr/>
        </p:nvGrpSpPr>
        <p:grpSpPr>
          <a:xfrm>
            <a:off x="382588" y="3458438"/>
            <a:ext cx="1210588" cy="539378"/>
            <a:chOff x="382588" y="718282"/>
            <a:chExt cx="1210588" cy="539378"/>
          </a:xfrm>
        </p:grpSpPr>
        <p:sp>
          <p:nvSpPr>
            <p:cNvPr id="56" name="矩形 55"/>
            <p:cNvSpPr/>
            <p:nvPr/>
          </p:nvSpPr>
          <p:spPr>
            <a:xfrm>
              <a:off x="382588" y="1011439"/>
              <a:ext cx="952505" cy="246221"/>
            </a:xfrm>
            <a:prstGeom prst="rect">
              <a:avLst/>
            </a:prstGeom>
          </p:spPr>
          <p:txBody>
            <a:bodyPr wrap="none">
              <a:spAutoFit/>
            </a:bodyPr>
            <a:lstStyle/>
            <a:p>
              <a:r>
                <a:rPr lang="en-US" altLang="zh-CN" sz="1000" dirty="0"/>
                <a:t>Flange Bearing</a:t>
              </a:r>
            </a:p>
          </p:txBody>
        </p:sp>
        <p:sp>
          <p:nvSpPr>
            <p:cNvPr id="57" name="矩形 56"/>
            <p:cNvSpPr/>
            <p:nvPr/>
          </p:nvSpPr>
          <p:spPr>
            <a:xfrm>
              <a:off x="382588" y="718282"/>
              <a:ext cx="1210588" cy="400110"/>
            </a:xfrm>
            <a:prstGeom prst="rect">
              <a:avLst/>
            </a:prstGeom>
          </p:spPr>
          <p:txBody>
            <a:bodyPr wrap="none">
              <a:spAutoFit/>
            </a:bodyPr>
            <a:lstStyle/>
            <a:p>
              <a:r>
                <a:rPr lang="zh-CN" altLang="en-US" sz="2000" b="1" dirty="0">
                  <a:solidFill>
                    <a:srgbClr val="E60012"/>
                  </a:solidFill>
                </a:rPr>
                <a:t>法兰轴承</a:t>
              </a:r>
            </a:p>
          </p:txBody>
        </p:sp>
      </p:grpSp>
      <p:grpSp>
        <p:nvGrpSpPr>
          <p:cNvPr id="61" name="组合 60"/>
          <p:cNvGrpSpPr/>
          <p:nvPr/>
        </p:nvGrpSpPr>
        <p:grpSpPr>
          <a:xfrm>
            <a:off x="382588" y="2811499"/>
            <a:ext cx="1210588" cy="539378"/>
            <a:chOff x="382588" y="718282"/>
            <a:chExt cx="1210588" cy="539378"/>
          </a:xfrm>
        </p:grpSpPr>
        <p:sp>
          <p:nvSpPr>
            <p:cNvPr id="62" name="矩形 61"/>
            <p:cNvSpPr/>
            <p:nvPr/>
          </p:nvSpPr>
          <p:spPr>
            <a:xfrm>
              <a:off x="382588" y="1011439"/>
              <a:ext cx="971741" cy="246221"/>
            </a:xfrm>
            <a:prstGeom prst="rect">
              <a:avLst/>
            </a:prstGeom>
          </p:spPr>
          <p:txBody>
            <a:bodyPr wrap="none">
              <a:spAutoFit/>
            </a:bodyPr>
            <a:lstStyle/>
            <a:p>
              <a:r>
                <a:rPr lang="en-US" altLang="zh-CN" sz="1000" dirty="0"/>
                <a:t>Special bearing</a:t>
              </a:r>
            </a:p>
          </p:txBody>
        </p:sp>
        <p:sp>
          <p:nvSpPr>
            <p:cNvPr id="63" name="矩形 62"/>
            <p:cNvSpPr/>
            <p:nvPr/>
          </p:nvSpPr>
          <p:spPr>
            <a:xfrm>
              <a:off x="382588" y="718282"/>
              <a:ext cx="1210588" cy="400110"/>
            </a:xfrm>
            <a:prstGeom prst="rect">
              <a:avLst/>
            </a:prstGeom>
          </p:spPr>
          <p:txBody>
            <a:bodyPr wrap="none">
              <a:spAutoFit/>
            </a:bodyPr>
            <a:lstStyle/>
            <a:p>
              <a:r>
                <a:rPr lang="zh-CN" altLang="en-US" sz="2000" b="1" dirty="0">
                  <a:solidFill>
                    <a:srgbClr val="E60012"/>
                  </a:solidFill>
                </a:rPr>
                <a:t>特殊</a:t>
              </a:r>
              <a:r>
                <a:rPr lang="zh-CN" altLang="en-US" sz="2000" b="1" dirty="0" smtClean="0">
                  <a:solidFill>
                    <a:srgbClr val="E60012"/>
                  </a:solidFill>
                </a:rPr>
                <a:t>轴承</a:t>
              </a:r>
              <a:endParaRPr lang="zh-CN" altLang="en-US" sz="2000" b="1" dirty="0">
                <a:solidFill>
                  <a:srgbClr val="E60012"/>
                </a:solidFill>
              </a:endParaRPr>
            </a:p>
          </p:txBody>
        </p:sp>
      </p:grpSp>
      <p:grpSp>
        <p:nvGrpSpPr>
          <p:cNvPr id="67" name="组合 66"/>
          <p:cNvGrpSpPr/>
          <p:nvPr/>
        </p:nvGrpSpPr>
        <p:grpSpPr>
          <a:xfrm>
            <a:off x="382588" y="4105375"/>
            <a:ext cx="1980029" cy="539378"/>
            <a:chOff x="382588" y="718282"/>
            <a:chExt cx="1980029" cy="539378"/>
          </a:xfrm>
        </p:grpSpPr>
        <p:sp>
          <p:nvSpPr>
            <p:cNvPr id="68" name="矩形 67"/>
            <p:cNvSpPr/>
            <p:nvPr/>
          </p:nvSpPr>
          <p:spPr>
            <a:xfrm>
              <a:off x="382588" y="1011439"/>
              <a:ext cx="1657826" cy="246221"/>
            </a:xfrm>
            <a:prstGeom prst="rect">
              <a:avLst/>
            </a:prstGeom>
          </p:spPr>
          <p:txBody>
            <a:bodyPr wrap="none">
              <a:spAutoFit/>
            </a:bodyPr>
            <a:lstStyle/>
            <a:p>
              <a:r>
                <a:rPr lang="en-US" altLang="zh-CN" sz="1000" dirty="0"/>
                <a:t>Hybrid Ceramic Ball Bearing </a:t>
              </a:r>
            </a:p>
          </p:txBody>
        </p:sp>
        <p:sp>
          <p:nvSpPr>
            <p:cNvPr id="69" name="矩形 68"/>
            <p:cNvSpPr/>
            <p:nvPr/>
          </p:nvSpPr>
          <p:spPr>
            <a:xfrm>
              <a:off x="382588" y="718282"/>
              <a:ext cx="1980029" cy="400110"/>
            </a:xfrm>
            <a:prstGeom prst="rect">
              <a:avLst/>
            </a:prstGeom>
          </p:spPr>
          <p:txBody>
            <a:bodyPr wrap="none">
              <a:spAutoFit/>
            </a:bodyPr>
            <a:lstStyle/>
            <a:p>
              <a:r>
                <a:rPr lang="zh-CN" altLang="en-US" sz="2000" b="1" dirty="0">
                  <a:solidFill>
                    <a:srgbClr val="E60012"/>
                  </a:solidFill>
                </a:rPr>
                <a:t>混合陶瓷球轴承</a:t>
              </a:r>
            </a:p>
          </p:txBody>
        </p:sp>
      </p:grpSp>
      <p:grpSp>
        <p:nvGrpSpPr>
          <p:cNvPr id="73" name="组合 72"/>
          <p:cNvGrpSpPr/>
          <p:nvPr/>
        </p:nvGrpSpPr>
        <p:grpSpPr>
          <a:xfrm>
            <a:off x="382588" y="2164560"/>
            <a:ext cx="1217000" cy="539378"/>
            <a:chOff x="382588" y="718282"/>
            <a:chExt cx="1217000" cy="539378"/>
          </a:xfrm>
        </p:grpSpPr>
        <p:sp>
          <p:nvSpPr>
            <p:cNvPr id="74" name="矩形 73"/>
            <p:cNvSpPr/>
            <p:nvPr/>
          </p:nvSpPr>
          <p:spPr>
            <a:xfrm>
              <a:off x="382588" y="1011439"/>
              <a:ext cx="1217000" cy="246221"/>
            </a:xfrm>
            <a:prstGeom prst="rect">
              <a:avLst/>
            </a:prstGeom>
          </p:spPr>
          <p:txBody>
            <a:bodyPr wrap="none">
              <a:spAutoFit/>
            </a:bodyPr>
            <a:lstStyle/>
            <a:p>
              <a:r>
                <a:rPr lang="en-US" altLang="zh-CN" sz="1000" dirty="0"/>
                <a:t>Thin-walled Bearing</a:t>
              </a:r>
            </a:p>
          </p:txBody>
        </p:sp>
        <p:sp>
          <p:nvSpPr>
            <p:cNvPr id="75" name="矩形 74"/>
            <p:cNvSpPr/>
            <p:nvPr/>
          </p:nvSpPr>
          <p:spPr>
            <a:xfrm>
              <a:off x="382588" y="718282"/>
              <a:ext cx="1210588" cy="400110"/>
            </a:xfrm>
            <a:prstGeom prst="rect">
              <a:avLst/>
            </a:prstGeom>
          </p:spPr>
          <p:txBody>
            <a:bodyPr wrap="none">
              <a:spAutoFit/>
            </a:bodyPr>
            <a:lstStyle/>
            <a:p>
              <a:r>
                <a:rPr lang="zh-CN" altLang="en-US" sz="2000" b="1" dirty="0">
                  <a:solidFill>
                    <a:srgbClr val="E60012"/>
                  </a:solidFill>
                </a:rPr>
                <a:t>薄壁轴承</a:t>
              </a:r>
            </a:p>
          </p:txBody>
        </p:sp>
      </p:grpSp>
      <p:sp>
        <p:nvSpPr>
          <p:cNvPr id="28" name="矩形 27"/>
          <p:cNvSpPr/>
          <p:nvPr userDrawn="1"/>
        </p:nvSpPr>
        <p:spPr>
          <a:xfrm>
            <a:off x="0" y="4893645"/>
            <a:ext cx="7953375" cy="135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29" name="图片 28"/>
          <p:cNvPicPr>
            <a:picLocks noChangeAspect="1"/>
          </p:cNvPicPr>
          <p:nvPr userDrawn="1"/>
        </p:nvPicPr>
        <p:blipFill>
          <a:blip r:embed="rId4"/>
          <a:stretch>
            <a:fillRect/>
          </a:stretch>
        </p:blipFill>
        <p:spPr>
          <a:xfrm>
            <a:off x="7990479" y="4610207"/>
            <a:ext cx="1050157" cy="309942"/>
          </a:xfrm>
          <a:prstGeom prst="rect">
            <a:avLst/>
          </a:prstGeom>
        </p:spPr>
      </p:pic>
      <p:pic>
        <p:nvPicPr>
          <p:cNvPr id="30" name="图片 29"/>
          <p:cNvPicPr>
            <a:picLocks noChangeAspect="1"/>
          </p:cNvPicPr>
          <p:nvPr/>
        </p:nvPicPr>
        <p:blipFill>
          <a:blip r:embed="rId4">
            <a:lum bright="100000"/>
          </a:blip>
          <a:stretch>
            <a:fillRect/>
          </a:stretch>
        </p:blipFill>
        <p:spPr>
          <a:xfrm>
            <a:off x="7990479" y="4610207"/>
            <a:ext cx="1050157" cy="309942"/>
          </a:xfrm>
          <a:prstGeom prst="rect">
            <a:avLst/>
          </a:prstGeom>
        </p:spPr>
      </p:pic>
    </p:spTree>
    <p:extLst>
      <p:ext uri="{BB962C8B-B14F-4D97-AF65-F5344CB8AC3E}">
        <p14:creationId xmlns:p14="http://schemas.microsoft.com/office/powerpoint/2010/main" val="143083021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10" presetClass="entr" presetSubtype="0" fill="hold" nodeType="withEffect">
                                  <p:stCondLst>
                                    <p:cond delay="50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par>
                                <p:cTn id="15" presetID="10" presetClass="entr" presetSubtype="0" fill="hold"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2" presetClass="entr" presetSubtype="2" fill="hold" nodeType="withEffect">
                                  <p:stCondLst>
                                    <p:cond delay="150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1+#ppt_w/2"/>
                                          </p:val>
                                        </p:tav>
                                        <p:tav tm="100000">
                                          <p:val>
                                            <p:strVal val="#ppt_x"/>
                                          </p:val>
                                        </p:tav>
                                      </p:tavLst>
                                    </p:anim>
                                    <p:anim calcmode="lin" valueType="num">
                                      <p:cBhvr additive="base">
                                        <p:cTn id="21" dur="500" fill="hold"/>
                                        <p:tgtEl>
                                          <p:spTgt spid="48"/>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75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1+#ppt_w/2"/>
                                          </p:val>
                                        </p:tav>
                                        <p:tav tm="100000">
                                          <p:val>
                                            <p:strVal val="#ppt_x"/>
                                          </p:val>
                                        </p:tav>
                                      </p:tavLst>
                                    </p:anim>
                                    <p:anim calcmode="lin" valueType="num">
                                      <p:cBhvr additive="base">
                                        <p:cTn id="26" dur="500" fill="hold"/>
                                        <p:tgtEl>
                                          <p:spTgt spid="73"/>
                                        </p:tgtEl>
                                        <p:attrNameLst>
                                          <p:attrName>ppt_y</p:attrName>
                                        </p:attrNameLst>
                                      </p:cBhvr>
                                      <p:tavLst>
                                        <p:tav tm="0">
                                          <p:val>
                                            <p:strVal val="#ppt_y"/>
                                          </p:val>
                                        </p:tav>
                                        <p:tav tm="100000">
                                          <p:val>
                                            <p:strVal val="#ppt_y"/>
                                          </p:val>
                                        </p:tav>
                                      </p:tavLst>
                                    </p:anim>
                                  </p:childTnLst>
                                </p:cTn>
                              </p:par>
                            </p:childTnLst>
                          </p:cTn>
                        </p:par>
                        <p:par>
                          <p:cTn id="27" fill="hold">
                            <p:stCondLst>
                              <p:cond delay="3250"/>
                            </p:stCondLst>
                            <p:childTnLst>
                              <p:par>
                                <p:cTn id="28" presetID="2" presetClass="entr" presetSubtype="2" fill="hold" nodeType="afterEffect">
                                  <p:stCondLst>
                                    <p:cond delay="750"/>
                                  </p:stCondLst>
                                  <p:childTnLst>
                                    <p:set>
                                      <p:cBhvr>
                                        <p:cTn id="29" dur="1" fill="hold">
                                          <p:stCondLst>
                                            <p:cond delay="0"/>
                                          </p:stCondLst>
                                        </p:cTn>
                                        <p:tgtEl>
                                          <p:spTgt spid="61"/>
                                        </p:tgtEl>
                                        <p:attrNameLst>
                                          <p:attrName>style.visibility</p:attrName>
                                        </p:attrNameLst>
                                      </p:cBhvr>
                                      <p:to>
                                        <p:strVal val="visible"/>
                                      </p:to>
                                    </p:set>
                                    <p:anim calcmode="lin" valueType="num">
                                      <p:cBhvr additive="base">
                                        <p:cTn id="30" dur="500" fill="hold"/>
                                        <p:tgtEl>
                                          <p:spTgt spid="61"/>
                                        </p:tgtEl>
                                        <p:attrNameLst>
                                          <p:attrName>ppt_x</p:attrName>
                                        </p:attrNameLst>
                                      </p:cBhvr>
                                      <p:tavLst>
                                        <p:tav tm="0">
                                          <p:val>
                                            <p:strVal val="1+#ppt_w/2"/>
                                          </p:val>
                                        </p:tav>
                                        <p:tav tm="100000">
                                          <p:val>
                                            <p:strVal val="#ppt_x"/>
                                          </p:val>
                                        </p:tav>
                                      </p:tavLst>
                                    </p:anim>
                                    <p:anim calcmode="lin" valueType="num">
                                      <p:cBhvr additive="base">
                                        <p:cTn id="31" dur="500" fill="hold"/>
                                        <p:tgtEl>
                                          <p:spTgt spid="61"/>
                                        </p:tgtEl>
                                        <p:attrNameLst>
                                          <p:attrName>ppt_y</p:attrName>
                                        </p:attrNameLst>
                                      </p:cBhvr>
                                      <p:tavLst>
                                        <p:tav tm="0">
                                          <p:val>
                                            <p:strVal val="#ppt_y"/>
                                          </p:val>
                                        </p:tav>
                                        <p:tav tm="100000">
                                          <p:val>
                                            <p:strVal val="#ppt_y"/>
                                          </p:val>
                                        </p:tav>
                                      </p:tavLst>
                                    </p:anim>
                                  </p:childTnLst>
                                </p:cTn>
                              </p:par>
                            </p:childTnLst>
                          </p:cTn>
                        </p:par>
                        <p:par>
                          <p:cTn id="32" fill="hold">
                            <p:stCondLst>
                              <p:cond delay="4500"/>
                            </p:stCondLst>
                            <p:childTnLst>
                              <p:par>
                                <p:cTn id="33" presetID="2" presetClass="entr" presetSubtype="2" fill="hold" nodeType="afterEffect">
                                  <p:stCondLst>
                                    <p:cond delay="75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1+#ppt_w/2"/>
                                          </p:val>
                                        </p:tav>
                                        <p:tav tm="100000">
                                          <p:val>
                                            <p:strVal val="#ppt_x"/>
                                          </p:val>
                                        </p:tav>
                                      </p:tavLst>
                                    </p:anim>
                                    <p:anim calcmode="lin" valueType="num">
                                      <p:cBhvr additive="base">
                                        <p:cTn id="36" dur="500" fill="hold"/>
                                        <p:tgtEl>
                                          <p:spTgt spid="55"/>
                                        </p:tgtEl>
                                        <p:attrNameLst>
                                          <p:attrName>ppt_y</p:attrName>
                                        </p:attrNameLst>
                                      </p:cBhvr>
                                      <p:tavLst>
                                        <p:tav tm="0">
                                          <p:val>
                                            <p:strVal val="#ppt_y"/>
                                          </p:val>
                                        </p:tav>
                                        <p:tav tm="100000">
                                          <p:val>
                                            <p:strVal val="#ppt_y"/>
                                          </p:val>
                                        </p:tav>
                                      </p:tavLst>
                                    </p:anim>
                                  </p:childTnLst>
                                </p:cTn>
                              </p:par>
                            </p:childTnLst>
                          </p:cTn>
                        </p:par>
                        <p:par>
                          <p:cTn id="37" fill="hold">
                            <p:stCondLst>
                              <p:cond delay="5750"/>
                            </p:stCondLst>
                            <p:childTnLst>
                              <p:par>
                                <p:cTn id="38" presetID="2" presetClass="entr" presetSubtype="2" fill="hold" nodeType="afterEffect">
                                  <p:stCondLst>
                                    <p:cond delay="75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1+#ppt_w/2"/>
                                          </p:val>
                                        </p:tav>
                                        <p:tav tm="100000">
                                          <p:val>
                                            <p:strVal val="#ppt_x"/>
                                          </p:val>
                                        </p:tav>
                                      </p:tavLst>
                                    </p:anim>
                                    <p:anim calcmode="lin" valueType="num">
                                      <p:cBhvr additive="base">
                                        <p:cTn id="41"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04790"/>
            <a:ext cx="9143999" cy="140561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31" name="组合 30"/>
          <p:cNvGrpSpPr/>
          <p:nvPr/>
        </p:nvGrpSpPr>
        <p:grpSpPr>
          <a:xfrm>
            <a:off x="366713" y="3363073"/>
            <a:ext cx="2347956" cy="727670"/>
            <a:chOff x="8361403" y="4184360"/>
            <a:chExt cx="3130608" cy="970226"/>
          </a:xfrm>
        </p:grpSpPr>
        <p:sp>
          <p:nvSpPr>
            <p:cNvPr id="33" name="矩形 32"/>
            <p:cNvSpPr/>
            <p:nvPr/>
          </p:nvSpPr>
          <p:spPr>
            <a:xfrm>
              <a:off x="8361403" y="4744217"/>
              <a:ext cx="3130608" cy="410369"/>
            </a:xfrm>
            <a:prstGeom prst="rect">
              <a:avLst/>
            </a:prstGeom>
          </p:spPr>
          <p:txBody>
            <a:bodyPr wrap="square">
              <a:spAutoFit/>
            </a:bodyPr>
            <a:lstStyle/>
            <a:p>
              <a:r>
                <a:rPr lang="en-US" altLang="zh-CN" dirty="0">
                  <a:solidFill>
                    <a:schemeClr val="tx1">
                      <a:lumMod val="50000"/>
                      <a:lumOff val="50000"/>
                    </a:schemeClr>
                  </a:solidFill>
                </a:rPr>
                <a:t>Principal Automotive Bearing</a:t>
              </a:r>
              <a:endParaRPr lang="zh-CN" altLang="zh-CN" dirty="0">
                <a:solidFill>
                  <a:schemeClr val="tx1">
                    <a:lumMod val="50000"/>
                    <a:lumOff val="50000"/>
                  </a:schemeClr>
                </a:solidFill>
              </a:endParaRPr>
            </a:p>
          </p:txBody>
        </p:sp>
        <p:sp>
          <p:nvSpPr>
            <p:cNvPr id="34" name="矩形 33"/>
            <p:cNvSpPr/>
            <p:nvPr/>
          </p:nvSpPr>
          <p:spPr>
            <a:xfrm>
              <a:off x="8361403" y="4184360"/>
              <a:ext cx="2802699" cy="738664"/>
            </a:xfrm>
            <a:prstGeom prst="rect">
              <a:avLst/>
            </a:prstGeom>
          </p:spPr>
          <p:txBody>
            <a:bodyPr wrap="square">
              <a:spAutoFit/>
            </a:bodyPr>
            <a:lstStyle/>
            <a:p>
              <a:r>
                <a:rPr lang="zh-CN" altLang="en-US" sz="3000" b="1" dirty="0">
                  <a:solidFill>
                    <a:srgbClr val="E60012"/>
                  </a:solidFill>
                </a:rPr>
                <a:t>汽车轴承</a:t>
              </a:r>
            </a:p>
          </p:txBody>
        </p:sp>
      </p:grpSp>
      <p:pic>
        <p:nvPicPr>
          <p:cNvPr id="3074" name="Picture 2" descr="E:\PPT制作\2015\7月\17 百特\百沃精工-资料\照片\_DSC12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4669" y="-546493"/>
            <a:ext cx="6429331" cy="789208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627784" y="0"/>
            <a:ext cx="86885" cy="5143500"/>
          </a:xfrm>
          <a:prstGeom prst="rect">
            <a:avLst/>
          </a:prstGeom>
          <a:gradFill flip="none" rotWithShape="1">
            <a:gsLst>
              <a:gs pos="0">
                <a:schemeClr val="bg1">
                  <a:alpha val="0"/>
                </a:schemeClr>
              </a:gs>
              <a:gs pos="100000">
                <a:schemeClr val="bg1">
                  <a:lumMod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4"/>
          <a:stretch>
            <a:fillRect/>
          </a:stretch>
        </p:blipFill>
        <p:spPr>
          <a:xfrm>
            <a:off x="482370" y="3012621"/>
            <a:ext cx="1132091" cy="334124"/>
          </a:xfrm>
          <a:prstGeom prst="rect">
            <a:avLst/>
          </a:prstGeom>
        </p:spPr>
      </p:pic>
    </p:spTree>
    <p:extLst>
      <p:ext uri="{BB962C8B-B14F-4D97-AF65-F5344CB8AC3E}">
        <p14:creationId xmlns:p14="http://schemas.microsoft.com/office/powerpoint/2010/main" val="118348441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50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1000"/>
                                        <p:tgtEl>
                                          <p:spTgt spid="3074"/>
                                        </p:tgtEl>
                                      </p:cBhvr>
                                    </p:animEffect>
                                  </p:childTnLst>
                                </p:cTn>
                              </p:par>
                              <p:par>
                                <p:cTn id="16" presetID="42" presetClass="path" presetSubtype="0" fill="hold" nodeType="withEffect">
                                  <p:stCondLst>
                                    <p:cond delay="1000"/>
                                  </p:stCondLst>
                                  <p:childTnLst>
                                    <p:animMotion origin="layout" path="M 2.5E-6 -2.46914E-6 L 2.5E-6 -0.22623 " pathEditMode="relative" rAng="0" ptsTypes="AA">
                                      <p:cBhvr>
                                        <p:cTn id="17" dur="4500" fill="hold"/>
                                        <p:tgtEl>
                                          <p:spTgt spid="3074"/>
                                        </p:tgtEl>
                                        <p:attrNameLst>
                                          <p:attrName>ppt_x</p:attrName>
                                          <p:attrName>ppt_y</p:attrName>
                                        </p:attrNameLst>
                                      </p:cBhvr>
                                      <p:rCtr x="0" y="-11327"/>
                                    </p:animMotion>
                                  </p:childTnLst>
                                </p:cTn>
                              </p:par>
                              <p:par>
                                <p:cTn id="18" presetID="10" presetClass="entr" presetSubtype="0" fill="hold" grpId="0" nodeType="with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par>
                                <p:cTn id="21" presetID="2" presetClass="entr" presetSubtype="8" decel="5000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04790"/>
            <a:ext cx="9143999" cy="140561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6493"/>
            <a:ext cx="6436553" cy="8939252"/>
          </a:xfrm>
          <a:prstGeom prst="rect">
            <a:avLst/>
          </a:prstGeom>
        </p:spPr>
      </p:pic>
      <p:grpSp>
        <p:nvGrpSpPr>
          <p:cNvPr id="31" name="组合 30"/>
          <p:cNvGrpSpPr/>
          <p:nvPr/>
        </p:nvGrpSpPr>
        <p:grpSpPr>
          <a:xfrm>
            <a:off x="6497594" y="3363073"/>
            <a:ext cx="2347957" cy="727670"/>
            <a:chOff x="8479934" y="4184360"/>
            <a:chExt cx="3130609" cy="970226"/>
          </a:xfrm>
        </p:grpSpPr>
        <p:sp>
          <p:nvSpPr>
            <p:cNvPr id="33" name="矩形 32"/>
            <p:cNvSpPr/>
            <p:nvPr/>
          </p:nvSpPr>
          <p:spPr>
            <a:xfrm>
              <a:off x="8479934" y="4744217"/>
              <a:ext cx="3130606" cy="410369"/>
            </a:xfrm>
            <a:prstGeom prst="rect">
              <a:avLst/>
            </a:prstGeom>
          </p:spPr>
          <p:txBody>
            <a:bodyPr wrap="square">
              <a:spAutoFit/>
            </a:bodyPr>
            <a:lstStyle/>
            <a:p>
              <a:pPr algn="r"/>
              <a:r>
                <a:rPr lang="en-US" altLang="zh-CN" dirty="0">
                  <a:solidFill>
                    <a:schemeClr val="tx1">
                      <a:lumMod val="50000"/>
                      <a:lumOff val="50000"/>
                    </a:schemeClr>
                  </a:solidFill>
                </a:rPr>
                <a:t>Stainless Steel Bearing</a:t>
              </a:r>
              <a:endParaRPr lang="zh-CN" altLang="zh-CN" dirty="0">
                <a:solidFill>
                  <a:schemeClr val="tx1">
                    <a:lumMod val="50000"/>
                    <a:lumOff val="50000"/>
                  </a:schemeClr>
                </a:solidFill>
              </a:endParaRPr>
            </a:p>
          </p:txBody>
        </p:sp>
        <p:sp>
          <p:nvSpPr>
            <p:cNvPr id="34" name="矩形 33"/>
            <p:cNvSpPr/>
            <p:nvPr/>
          </p:nvSpPr>
          <p:spPr>
            <a:xfrm>
              <a:off x="8807845" y="4184360"/>
              <a:ext cx="2802698" cy="738664"/>
            </a:xfrm>
            <a:prstGeom prst="rect">
              <a:avLst/>
            </a:prstGeom>
          </p:spPr>
          <p:txBody>
            <a:bodyPr wrap="square">
              <a:spAutoFit/>
            </a:bodyPr>
            <a:lstStyle/>
            <a:p>
              <a:pPr algn="r"/>
              <a:r>
                <a:rPr lang="zh-CN" altLang="zh-CN" sz="3000" b="1" dirty="0">
                  <a:solidFill>
                    <a:srgbClr val="E60012"/>
                  </a:solidFill>
                </a:rPr>
                <a:t>不锈钢轴承</a:t>
              </a:r>
              <a:endParaRPr lang="zh-CN" altLang="zh-CN" sz="3000" b="1" dirty="0">
                <a:solidFill>
                  <a:srgbClr val="E60012"/>
                </a:solidFill>
                <a:latin typeface="+mj-ea"/>
                <a:ea typeface="+mj-ea"/>
              </a:endParaRPr>
            </a:p>
          </p:txBody>
        </p:sp>
      </p:grpSp>
      <p:sp>
        <p:nvSpPr>
          <p:cNvPr id="3" name="矩形 2"/>
          <p:cNvSpPr/>
          <p:nvPr/>
        </p:nvSpPr>
        <p:spPr>
          <a:xfrm flipH="1">
            <a:off x="6441451" y="0"/>
            <a:ext cx="86885" cy="5143500"/>
          </a:xfrm>
          <a:prstGeom prst="rect">
            <a:avLst/>
          </a:prstGeom>
          <a:gradFill flip="none" rotWithShape="1">
            <a:gsLst>
              <a:gs pos="0">
                <a:schemeClr val="bg1">
                  <a:alpha val="0"/>
                </a:schemeClr>
              </a:gs>
              <a:gs pos="100000">
                <a:schemeClr val="bg1">
                  <a:lumMod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a:stretch>
            <a:fillRect/>
          </a:stretch>
        </p:blipFill>
        <p:spPr>
          <a:xfrm>
            <a:off x="7624559" y="3030926"/>
            <a:ext cx="1132091" cy="334124"/>
          </a:xfrm>
          <a:prstGeom prst="rect">
            <a:avLst/>
          </a:prstGeom>
        </p:spPr>
      </p:pic>
    </p:spTree>
    <p:extLst>
      <p:ext uri="{BB962C8B-B14F-4D97-AF65-F5344CB8AC3E}">
        <p14:creationId xmlns:p14="http://schemas.microsoft.com/office/powerpoint/2010/main" val="1139370662"/>
      </p:ext>
    </p:extLst>
  </p:cSld>
  <p:clrMapOvr>
    <a:masterClrMapping/>
  </p:clrMapOvr>
  <p:transition spd="slow" advTm="70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42" presetClass="path" presetSubtype="0" fill="hold" nodeType="withEffect">
                                  <p:stCondLst>
                                    <p:cond delay="0"/>
                                  </p:stCondLst>
                                  <p:childTnLst>
                                    <p:animMotion origin="layout" path="M 2.5E-6 -2.46914E-6 L 2.5E-6 -0.22623 " pathEditMode="relative" rAng="0" ptsTypes="AA">
                                      <p:cBhvr>
                                        <p:cTn id="9" dur="4500" fill="hold"/>
                                        <p:tgtEl>
                                          <p:spTgt spid="9"/>
                                        </p:tgtEl>
                                        <p:attrNameLst>
                                          <p:attrName>ppt_x</p:attrName>
                                          <p:attrName>ppt_y</p:attrName>
                                        </p:attrNameLst>
                                      </p:cBhvr>
                                      <p:rCtr x="0" y="-11327"/>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t="13872"/>
          <a:stretch/>
        </p:blipFill>
        <p:spPr>
          <a:xfrm>
            <a:off x="205966" y="193941"/>
            <a:ext cx="8694735" cy="4771072"/>
          </a:xfrm>
          <a:prstGeom prst="rect">
            <a:avLst/>
          </a:prstGeom>
          <a:ln w="88900">
            <a:solidFill>
              <a:schemeClr val="bg1">
                <a:lumMod val="50000"/>
              </a:schemeClr>
            </a:solidFill>
          </a:ln>
        </p:spPr>
      </p:pic>
      <p:pic>
        <p:nvPicPr>
          <p:cNvPr id="32" name="图片 31"/>
          <p:cNvPicPr>
            <a:picLocks noChangeAspect="1"/>
          </p:cNvPicPr>
          <p:nvPr/>
        </p:nvPicPr>
        <p:blipFill rotWithShape="1">
          <a:blip r:embed="rId4" cstate="print">
            <a:extLst>
              <a:ext uri="{28A0092B-C50C-407E-A947-70E740481C1C}">
                <a14:useLocalDpi xmlns:a14="http://schemas.microsoft.com/office/drawing/2010/main" val="0"/>
              </a:ext>
            </a:extLst>
          </a:blip>
          <a:srcRect t="13664" b="4184"/>
          <a:stretch/>
        </p:blipFill>
        <p:spPr>
          <a:xfrm>
            <a:off x="238779" y="225756"/>
            <a:ext cx="8691563" cy="4767313"/>
          </a:xfrm>
          <a:prstGeom prst="rect">
            <a:avLst/>
          </a:prstGeom>
          <a:ln w="88900">
            <a:solidFill>
              <a:schemeClr val="bg1">
                <a:lumMod val="50000"/>
              </a:schemeClr>
            </a:solidFill>
          </a:ln>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t="13226" b="4988"/>
          <a:stretch/>
        </p:blipFill>
        <p:spPr>
          <a:xfrm>
            <a:off x="216829" y="203985"/>
            <a:ext cx="8691563" cy="4771072"/>
          </a:xfrm>
          <a:prstGeom prst="rect">
            <a:avLst/>
          </a:prstGeom>
          <a:ln w="88900">
            <a:solidFill>
              <a:schemeClr val="bg1">
                <a:lumMod val="50000"/>
              </a:schemeClr>
            </a:solidFill>
          </a:ln>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t="14293" b="3702"/>
          <a:stretch/>
        </p:blipFill>
        <p:spPr>
          <a:xfrm>
            <a:off x="213657" y="188853"/>
            <a:ext cx="8687044" cy="4773439"/>
          </a:xfrm>
          <a:prstGeom prst="rect">
            <a:avLst/>
          </a:prstGeom>
          <a:ln w="88900">
            <a:solidFill>
              <a:schemeClr val="bg1">
                <a:lumMod val="50000"/>
              </a:schemeClr>
            </a:solidFill>
          </a:ln>
        </p:spPr>
      </p:pic>
      <p:grpSp>
        <p:nvGrpSpPr>
          <p:cNvPr id="39" name="组合 38"/>
          <p:cNvGrpSpPr/>
          <p:nvPr/>
        </p:nvGrpSpPr>
        <p:grpSpPr>
          <a:xfrm>
            <a:off x="6315067" y="3106123"/>
            <a:ext cx="3002467" cy="843794"/>
            <a:chOff x="8420092" y="-4404601"/>
            <a:chExt cx="4003291" cy="1125059"/>
          </a:xfrm>
        </p:grpSpPr>
        <p:sp>
          <p:nvSpPr>
            <p:cNvPr id="37" name="圆角矩形 36"/>
            <p:cNvSpPr/>
            <p:nvPr/>
          </p:nvSpPr>
          <p:spPr>
            <a:xfrm>
              <a:off x="8420099" y="-4404601"/>
              <a:ext cx="4003284" cy="1125059"/>
            </a:xfrm>
            <a:prstGeom prst="roundRect">
              <a:avLst>
                <a:gd name="adj" fmla="val 8381"/>
              </a:avLst>
            </a:prstGeom>
            <a:solidFill>
              <a:srgbClr val="FFFFFF">
                <a:alpha val="50196"/>
              </a:srgbClr>
            </a:soli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420092" y="-3783763"/>
              <a:ext cx="3644912" cy="410369"/>
            </a:xfrm>
            <a:prstGeom prst="rect">
              <a:avLst/>
            </a:prstGeom>
          </p:spPr>
          <p:txBody>
            <a:bodyPr wrap="square">
              <a:spAutoFit/>
            </a:bodyPr>
            <a:lstStyle/>
            <a:p>
              <a:pPr algn="ctr"/>
              <a:r>
                <a:rPr lang="en-US" altLang="zh-CN" dirty="0">
                  <a:ea typeface="+mj-ea"/>
                </a:rPr>
                <a:t>assembly shop</a:t>
              </a:r>
              <a:endParaRPr lang="zh-CN" altLang="zh-CN" dirty="0">
                <a:ea typeface="+mj-ea"/>
              </a:endParaRPr>
            </a:p>
          </p:txBody>
        </p:sp>
        <p:sp>
          <p:nvSpPr>
            <p:cNvPr id="15" name="矩形 14"/>
            <p:cNvSpPr/>
            <p:nvPr/>
          </p:nvSpPr>
          <p:spPr>
            <a:xfrm>
              <a:off x="8851414" y="-4322636"/>
              <a:ext cx="2787350" cy="738664"/>
            </a:xfrm>
            <a:prstGeom prst="rect">
              <a:avLst/>
            </a:prstGeom>
          </p:spPr>
          <p:txBody>
            <a:bodyPr wrap="square">
              <a:spAutoFit/>
            </a:bodyPr>
            <a:lstStyle/>
            <a:p>
              <a:pPr algn="ctr"/>
              <a:r>
                <a:rPr lang="zh-CN" altLang="en-US" sz="3000" b="1" dirty="0">
                  <a:solidFill>
                    <a:srgbClr val="E60012"/>
                  </a:solidFill>
                  <a:latin typeface="+mj-ea"/>
                  <a:ea typeface="+mj-ea"/>
                </a:rPr>
                <a:t>装配车间</a:t>
              </a:r>
              <a:endParaRPr lang="zh-CN" altLang="zh-CN" sz="3000" b="1" dirty="0">
                <a:solidFill>
                  <a:srgbClr val="E60012"/>
                </a:solidFill>
                <a:latin typeface="+mj-ea"/>
                <a:ea typeface="+mj-ea"/>
              </a:endParaRPr>
            </a:p>
          </p:txBody>
        </p:sp>
      </p:grpSp>
      <p:grpSp>
        <p:nvGrpSpPr>
          <p:cNvPr id="27" name="组合 26"/>
          <p:cNvGrpSpPr/>
          <p:nvPr/>
        </p:nvGrpSpPr>
        <p:grpSpPr>
          <a:xfrm>
            <a:off x="-170363" y="411956"/>
            <a:ext cx="3636486" cy="397638"/>
            <a:chOff x="-238126" y="8246987"/>
            <a:chExt cx="4848648" cy="530184"/>
          </a:xfrm>
        </p:grpSpPr>
        <p:sp>
          <p:nvSpPr>
            <p:cNvPr id="3" name="圆角矩形 2"/>
            <p:cNvSpPr/>
            <p:nvPr/>
          </p:nvSpPr>
          <p:spPr>
            <a:xfrm>
              <a:off x="-238126" y="8246987"/>
              <a:ext cx="4556125" cy="530184"/>
            </a:xfrm>
            <a:prstGeom prst="roundRect">
              <a:avLst>
                <a:gd name="adj" fmla="val 8381"/>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矩形 5"/>
            <p:cNvSpPr/>
            <p:nvPr/>
          </p:nvSpPr>
          <p:spPr>
            <a:xfrm rot="5400000">
              <a:off x="1781893" y="8493566"/>
              <a:ext cx="324000" cy="180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79922" y="8260745"/>
              <a:ext cx="4130600" cy="492443"/>
            </a:xfrm>
            <a:prstGeom prst="rect">
              <a:avLst/>
            </a:prstGeom>
            <a:noFill/>
          </p:spPr>
          <p:txBody>
            <a:bodyPr wrap="square" rtlCol="0">
              <a:spAutoFit/>
            </a:bodyPr>
            <a:lstStyle/>
            <a:p>
              <a:r>
                <a:rPr lang="zh-CN" altLang="zh-CN" sz="1800" b="1" dirty="0">
                  <a:solidFill>
                    <a:srgbClr val="E60012"/>
                  </a:solidFill>
                  <a:latin typeface="+mj-ea"/>
                  <a:ea typeface="+mj-ea"/>
                </a:rPr>
                <a:t>先进设备</a:t>
              </a:r>
              <a:r>
                <a:rPr lang="en-US" altLang="zh-CN" sz="1800" b="1" dirty="0">
                  <a:solidFill>
                    <a:srgbClr val="E60012"/>
                  </a:solidFill>
                  <a:latin typeface="+mj-ea"/>
                  <a:ea typeface="+mj-ea"/>
                </a:rPr>
                <a:t>   </a:t>
              </a:r>
              <a:r>
                <a:rPr lang="en-US" altLang="zh-CN" dirty="0" smtClean="0">
                  <a:ea typeface="宋体" panose="02010600030101010101" pitchFamily="2" charset="-122"/>
                </a:rPr>
                <a:t>Advanced </a:t>
              </a:r>
              <a:r>
                <a:rPr lang="en-US" altLang="zh-CN" dirty="0">
                  <a:ea typeface="宋体" panose="02010600030101010101" pitchFamily="2" charset="-122"/>
                </a:rPr>
                <a:t>Equipment</a:t>
              </a:r>
              <a:endParaRPr lang="zh-CN" altLang="zh-CN" dirty="0">
                <a:ea typeface="+mj-ea"/>
              </a:endParaRPr>
            </a:p>
          </p:txBody>
        </p:sp>
      </p:grpSp>
      <p:grpSp>
        <p:nvGrpSpPr>
          <p:cNvPr id="38" name="组合 37"/>
          <p:cNvGrpSpPr/>
          <p:nvPr/>
        </p:nvGrpSpPr>
        <p:grpSpPr>
          <a:xfrm>
            <a:off x="6267445" y="3103110"/>
            <a:ext cx="3050093" cy="843795"/>
            <a:chOff x="8356592" y="-2879300"/>
            <a:chExt cx="4066791" cy="1125059"/>
          </a:xfrm>
        </p:grpSpPr>
        <p:sp>
          <p:nvSpPr>
            <p:cNvPr id="36" name="圆角矩形 35"/>
            <p:cNvSpPr/>
            <p:nvPr/>
          </p:nvSpPr>
          <p:spPr>
            <a:xfrm>
              <a:off x="8420096" y="-2879300"/>
              <a:ext cx="4003287" cy="1125059"/>
            </a:xfrm>
            <a:prstGeom prst="roundRect">
              <a:avLst>
                <a:gd name="adj" fmla="val 8381"/>
              </a:avLst>
            </a:prstGeom>
            <a:solidFill>
              <a:schemeClr val="bg1">
                <a:alpha val="50000"/>
              </a:schemeClr>
            </a:soli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356592" y="-2201806"/>
              <a:ext cx="3810303" cy="369332"/>
            </a:xfrm>
            <a:prstGeom prst="rect">
              <a:avLst/>
            </a:prstGeom>
          </p:spPr>
          <p:txBody>
            <a:bodyPr wrap="square">
              <a:spAutoFit/>
            </a:bodyPr>
            <a:lstStyle/>
            <a:p>
              <a:pPr algn="ctr"/>
              <a:r>
                <a:rPr lang="en-US" altLang="zh-CN" sz="1200" dirty="0">
                  <a:ea typeface="+mj-ea"/>
                </a:rPr>
                <a:t>Bearing automatic combining machine</a:t>
              </a:r>
              <a:endParaRPr lang="zh-CN" altLang="zh-CN" sz="1200" dirty="0">
                <a:ea typeface="+mj-ea"/>
              </a:endParaRPr>
            </a:p>
          </p:txBody>
        </p:sp>
        <p:sp>
          <p:nvSpPr>
            <p:cNvPr id="16" name="矩形 15"/>
            <p:cNvSpPr/>
            <p:nvPr/>
          </p:nvSpPr>
          <p:spPr>
            <a:xfrm>
              <a:off x="8811863" y="-2800801"/>
              <a:ext cx="2787350" cy="738663"/>
            </a:xfrm>
            <a:prstGeom prst="rect">
              <a:avLst/>
            </a:prstGeom>
          </p:spPr>
          <p:txBody>
            <a:bodyPr wrap="square">
              <a:spAutoFit/>
            </a:bodyPr>
            <a:lstStyle/>
            <a:p>
              <a:r>
                <a:rPr lang="zh-CN" altLang="zh-CN" sz="3000" b="1" dirty="0">
                  <a:solidFill>
                    <a:srgbClr val="E60012"/>
                  </a:solidFill>
                  <a:latin typeface="+mj-ea"/>
                  <a:ea typeface="+mj-ea"/>
                </a:rPr>
                <a:t>自动合套仪</a:t>
              </a:r>
            </a:p>
          </p:txBody>
        </p:sp>
      </p:grpSp>
      <p:grpSp>
        <p:nvGrpSpPr>
          <p:cNvPr id="40" name="组合 39"/>
          <p:cNvGrpSpPr/>
          <p:nvPr/>
        </p:nvGrpSpPr>
        <p:grpSpPr>
          <a:xfrm>
            <a:off x="6204901" y="3103113"/>
            <a:ext cx="3181571" cy="843794"/>
            <a:chOff x="8273201" y="-1418967"/>
            <a:chExt cx="4242095" cy="1125059"/>
          </a:xfrm>
        </p:grpSpPr>
        <p:sp>
          <p:nvSpPr>
            <p:cNvPr id="35" name="圆角矩形 34"/>
            <p:cNvSpPr/>
            <p:nvPr/>
          </p:nvSpPr>
          <p:spPr>
            <a:xfrm>
              <a:off x="8420088" y="-1418967"/>
              <a:ext cx="4003295" cy="1125059"/>
            </a:xfrm>
            <a:prstGeom prst="roundRect">
              <a:avLst>
                <a:gd name="adj" fmla="val 8381"/>
              </a:avLst>
            </a:prstGeom>
            <a:solidFill>
              <a:schemeClr val="bg1">
                <a:alpha val="50000"/>
              </a:schemeClr>
            </a:soli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307189" y="-777429"/>
              <a:ext cx="4208107" cy="369332"/>
            </a:xfrm>
            <a:prstGeom prst="rect">
              <a:avLst/>
            </a:prstGeom>
          </p:spPr>
          <p:txBody>
            <a:bodyPr wrap="square">
              <a:spAutoFit/>
            </a:bodyPr>
            <a:lstStyle/>
            <a:p>
              <a:pPr algn="ctr"/>
              <a:r>
                <a:rPr lang="en-US" altLang="zh-CN" sz="1200" dirty="0">
                  <a:ea typeface="+mj-ea"/>
                </a:rPr>
                <a:t>Auto installation machine of cage</a:t>
              </a:r>
              <a:endParaRPr lang="zh-CN" altLang="zh-CN" sz="1200" dirty="0">
                <a:ea typeface="+mj-ea"/>
              </a:endParaRPr>
            </a:p>
          </p:txBody>
        </p:sp>
        <p:sp>
          <p:nvSpPr>
            <p:cNvPr id="14" name="矩形 13"/>
            <p:cNvSpPr/>
            <p:nvPr/>
          </p:nvSpPr>
          <p:spPr>
            <a:xfrm>
              <a:off x="8273201" y="-1339308"/>
              <a:ext cx="4106819" cy="738664"/>
            </a:xfrm>
            <a:prstGeom prst="rect">
              <a:avLst/>
            </a:prstGeom>
          </p:spPr>
          <p:txBody>
            <a:bodyPr wrap="square">
              <a:spAutoFit/>
            </a:bodyPr>
            <a:lstStyle/>
            <a:p>
              <a:pPr algn="ctr"/>
              <a:r>
                <a:rPr lang="zh-CN" altLang="zh-CN" sz="3000" b="1" dirty="0">
                  <a:solidFill>
                    <a:srgbClr val="E60012"/>
                  </a:solidFill>
                  <a:latin typeface="+mj-ea"/>
                  <a:ea typeface="+mj-ea"/>
                </a:rPr>
                <a:t>自动装保持架机</a:t>
              </a:r>
            </a:p>
          </p:txBody>
        </p:sp>
      </p:grpSp>
      <p:grpSp>
        <p:nvGrpSpPr>
          <p:cNvPr id="28" name="组合 27"/>
          <p:cNvGrpSpPr/>
          <p:nvPr/>
        </p:nvGrpSpPr>
        <p:grpSpPr>
          <a:xfrm>
            <a:off x="0" y="4610207"/>
            <a:ext cx="9040636" cy="309942"/>
            <a:chOff x="0" y="4610207"/>
            <a:chExt cx="9040636" cy="309942"/>
          </a:xfrm>
        </p:grpSpPr>
        <p:sp>
          <p:nvSpPr>
            <p:cNvPr id="29" name="矩形 28"/>
            <p:cNvSpPr/>
            <p:nvPr userDrawn="1"/>
          </p:nvSpPr>
          <p:spPr>
            <a:xfrm>
              <a:off x="0" y="4893645"/>
              <a:ext cx="7953375" cy="135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30" name="图片 29"/>
            <p:cNvPicPr>
              <a:picLocks noChangeAspect="1"/>
            </p:cNvPicPr>
            <p:nvPr userDrawn="1"/>
          </p:nvPicPr>
          <p:blipFill>
            <a:blip r:embed="rId7"/>
            <a:stretch>
              <a:fillRect/>
            </a:stretch>
          </p:blipFill>
          <p:spPr>
            <a:xfrm>
              <a:off x="7990479" y="4610207"/>
              <a:ext cx="1050157" cy="309942"/>
            </a:xfrm>
            <a:prstGeom prst="rect">
              <a:avLst/>
            </a:prstGeom>
          </p:spPr>
        </p:pic>
      </p:grpSp>
    </p:spTree>
    <p:extLst>
      <p:ext uri="{BB962C8B-B14F-4D97-AF65-F5344CB8AC3E}">
        <p14:creationId xmlns:p14="http://schemas.microsoft.com/office/powerpoint/2010/main" val="140394550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100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1+#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53" presetClass="exit" presetSubtype="32" fill="hold" nodeType="withEffect">
                                  <p:stCondLst>
                                    <p:cond delay="2750"/>
                                  </p:stCondLst>
                                  <p:childTnLst>
                                    <p:anim calcmode="lin" valueType="num">
                                      <p:cBhvr>
                                        <p:cTn id="20" dur="500"/>
                                        <p:tgtEl>
                                          <p:spTgt spid="39"/>
                                        </p:tgtEl>
                                        <p:attrNameLst>
                                          <p:attrName>ppt_w</p:attrName>
                                        </p:attrNameLst>
                                      </p:cBhvr>
                                      <p:tavLst>
                                        <p:tav tm="0">
                                          <p:val>
                                            <p:strVal val="ppt_w"/>
                                          </p:val>
                                        </p:tav>
                                        <p:tav tm="100000">
                                          <p:val>
                                            <p:fltVal val="0"/>
                                          </p:val>
                                        </p:tav>
                                      </p:tavLst>
                                    </p:anim>
                                    <p:anim calcmode="lin" valueType="num">
                                      <p:cBhvr>
                                        <p:cTn id="21" dur="500"/>
                                        <p:tgtEl>
                                          <p:spTgt spid="39"/>
                                        </p:tgtEl>
                                        <p:attrNameLst>
                                          <p:attrName>ppt_h</p:attrName>
                                        </p:attrNameLst>
                                      </p:cBhvr>
                                      <p:tavLst>
                                        <p:tav tm="0">
                                          <p:val>
                                            <p:strVal val="ppt_h"/>
                                          </p:val>
                                        </p:tav>
                                        <p:tav tm="100000">
                                          <p:val>
                                            <p:fltVal val="0"/>
                                          </p:val>
                                        </p:tav>
                                      </p:tavLst>
                                    </p:anim>
                                    <p:animEffect transition="out" filter="fad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childTnLst>
                          </p:cTn>
                        </p:par>
                        <p:par>
                          <p:cTn id="24" fill="hold">
                            <p:stCondLst>
                              <p:cond delay="4250"/>
                            </p:stCondLst>
                            <p:childTnLst>
                              <p:par>
                                <p:cTn id="25" presetID="2" presetClass="entr" presetSubtype="2"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1+#ppt_w/2"/>
                                          </p:val>
                                        </p:tav>
                                        <p:tav tm="100000">
                                          <p:val>
                                            <p:strVal val="#ppt_x"/>
                                          </p:val>
                                        </p:tav>
                                      </p:tavLst>
                                    </p:anim>
                                    <p:anim calcmode="lin" valueType="num">
                                      <p:cBhvr additive="base">
                                        <p:cTn id="28" dur="500" fill="hold"/>
                                        <p:tgtEl>
                                          <p:spTgt spid="32"/>
                                        </p:tgtEl>
                                        <p:attrNameLst>
                                          <p:attrName>ppt_y</p:attrName>
                                        </p:attrNameLst>
                                      </p:cBhvr>
                                      <p:tavLst>
                                        <p:tav tm="0">
                                          <p:val>
                                            <p:strVal val="#ppt_y"/>
                                          </p:val>
                                        </p:tav>
                                        <p:tav tm="100000">
                                          <p:val>
                                            <p:strVal val="#ppt_y"/>
                                          </p:val>
                                        </p:tav>
                                      </p:tavLst>
                                    </p:anim>
                                  </p:childTnLst>
                                </p:cTn>
                              </p:par>
                            </p:childTnLst>
                          </p:cTn>
                        </p:par>
                        <p:par>
                          <p:cTn id="29" fill="hold">
                            <p:stCondLst>
                              <p:cond delay="4750"/>
                            </p:stCondLst>
                            <p:childTnLst>
                              <p:par>
                                <p:cTn id="30" presetID="2" presetClass="entr" presetSubtype="2" fill="hold" nodeType="after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fill="hold"/>
                                        <p:tgtEl>
                                          <p:spTgt spid="38"/>
                                        </p:tgtEl>
                                        <p:attrNameLst>
                                          <p:attrName>ppt_x</p:attrName>
                                        </p:attrNameLst>
                                      </p:cBhvr>
                                      <p:tavLst>
                                        <p:tav tm="0">
                                          <p:val>
                                            <p:strVal val="1+#ppt_w/2"/>
                                          </p:val>
                                        </p:tav>
                                        <p:tav tm="100000">
                                          <p:val>
                                            <p:strVal val="#ppt_x"/>
                                          </p:val>
                                        </p:tav>
                                      </p:tavLst>
                                    </p:anim>
                                    <p:anim calcmode="lin" valueType="num">
                                      <p:cBhvr additive="base">
                                        <p:cTn id="33" dur="500" fill="hold"/>
                                        <p:tgtEl>
                                          <p:spTgt spid="38"/>
                                        </p:tgtEl>
                                        <p:attrNameLst>
                                          <p:attrName>ppt_y</p:attrName>
                                        </p:attrNameLst>
                                      </p:cBhvr>
                                      <p:tavLst>
                                        <p:tav tm="0">
                                          <p:val>
                                            <p:strVal val="#ppt_y"/>
                                          </p:val>
                                        </p:tav>
                                        <p:tav tm="100000">
                                          <p:val>
                                            <p:strVal val="#ppt_y"/>
                                          </p:val>
                                        </p:tav>
                                      </p:tavLst>
                                    </p:anim>
                                  </p:childTnLst>
                                </p:cTn>
                              </p:par>
                            </p:childTnLst>
                          </p:cTn>
                        </p:par>
                        <p:par>
                          <p:cTn id="34" fill="hold">
                            <p:stCondLst>
                              <p:cond delay="6250"/>
                            </p:stCondLst>
                            <p:childTnLst>
                              <p:par>
                                <p:cTn id="35" presetID="10" presetClass="exit" presetSubtype="0" fill="hold" nodeType="afterEffect">
                                  <p:stCondLst>
                                    <p:cond delay="15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par>
                          <p:cTn id="38" fill="hold">
                            <p:stCondLst>
                              <p:cond delay="8250"/>
                            </p:stCondLst>
                            <p:childTnLst>
                              <p:par>
                                <p:cTn id="39" presetID="53" presetClass="entr" presetSubtype="16"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par>
                                <p:cTn id="44" presetID="53" presetClass="exit" presetSubtype="32" fill="hold" nodeType="withEffect">
                                  <p:stCondLst>
                                    <p:cond delay="2750"/>
                                  </p:stCondLst>
                                  <p:childTnLst>
                                    <p:anim calcmode="lin" valueType="num">
                                      <p:cBhvr>
                                        <p:cTn id="45" dur="500"/>
                                        <p:tgtEl>
                                          <p:spTgt spid="38"/>
                                        </p:tgtEl>
                                        <p:attrNameLst>
                                          <p:attrName>ppt_w</p:attrName>
                                        </p:attrNameLst>
                                      </p:cBhvr>
                                      <p:tavLst>
                                        <p:tav tm="0">
                                          <p:val>
                                            <p:strVal val="ppt_w"/>
                                          </p:val>
                                        </p:tav>
                                        <p:tav tm="100000">
                                          <p:val>
                                            <p:fltVal val="0"/>
                                          </p:val>
                                        </p:tav>
                                      </p:tavLst>
                                    </p:anim>
                                    <p:anim calcmode="lin" valueType="num">
                                      <p:cBhvr>
                                        <p:cTn id="46" dur="500"/>
                                        <p:tgtEl>
                                          <p:spTgt spid="38"/>
                                        </p:tgtEl>
                                        <p:attrNameLst>
                                          <p:attrName>ppt_h</p:attrName>
                                        </p:attrNameLst>
                                      </p:cBhvr>
                                      <p:tavLst>
                                        <p:tav tm="0">
                                          <p:val>
                                            <p:strVal val="ppt_h"/>
                                          </p:val>
                                        </p:tav>
                                        <p:tav tm="100000">
                                          <p:val>
                                            <p:fltVal val="0"/>
                                          </p:val>
                                        </p:tav>
                                      </p:tavLst>
                                    </p:anim>
                                    <p:animEffect transition="out" filter="fade">
                                      <p:cBhvr>
                                        <p:cTn id="47" dur="500"/>
                                        <p:tgtEl>
                                          <p:spTgt spid="38"/>
                                        </p:tgtEl>
                                      </p:cBhvr>
                                    </p:animEffect>
                                    <p:set>
                                      <p:cBhvr>
                                        <p:cTn id="48" dur="1" fill="hold">
                                          <p:stCondLst>
                                            <p:cond delay="499"/>
                                          </p:stCondLst>
                                        </p:cTn>
                                        <p:tgtEl>
                                          <p:spTgt spid="38"/>
                                        </p:tgtEl>
                                        <p:attrNameLst>
                                          <p:attrName>style.visibility</p:attrName>
                                        </p:attrNameLst>
                                      </p:cBhvr>
                                      <p:to>
                                        <p:strVal val="hidden"/>
                                      </p:to>
                                    </p:set>
                                  </p:childTnLst>
                                </p:cTn>
                              </p:par>
                              <p:par>
                                <p:cTn id="49" presetID="10" presetClass="exit" presetSubtype="0" fill="hold" nodeType="withEffect">
                                  <p:stCondLst>
                                    <p:cond delay="2750"/>
                                  </p:stCondLst>
                                  <p:childTnLst>
                                    <p:animEffect transition="out" filter="fade">
                                      <p:cBhvr>
                                        <p:cTn id="50" dur="500"/>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11500"/>
                            </p:stCondLst>
                            <p:childTnLst>
                              <p:par>
                                <p:cTn id="53" presetID="2" presetClass="entr" presetSubtype="2"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1+#ppt_w/2"/>
                                          </p:val>
                                        </p:tav>
                                        <p:tav tm="100000">
                                          <p:val>
                                            <p:strVal val="#ppt_x"/>
                                          </p:val>
                                        </p:tav>
                                      </p:tavLst>
                                    </p:anim>
                                    <p:anim calcmode="lin" valueType="num">
                                      <p:cBhvr additive="base">
                                        <p:cTn id="56" dur="500" fill="hold"/>
                                        <p:tgtEl>
                                          <p:spTgt spid="34"/>
                                        </p:tgtEl>
                                        <p:attrNameLst>
                                          <p:attrName>ppt_y</p:attrName>
                                        </p:attrNameLst>
                                      </p:cBhvr>
                                      <p:tavLst>
                                        <p:tav tm="0">
                                          <p:val>
                                            <p:strVal val="#ppt_y"/>
                                          </p:val>
                                        </p:tav>
                                        <p:tav tm="100000">
                                          <p:val>
                                            <p:strVal val="#ppt_y"/>
                                          </p:val>
                                        </p:tav>
                                      </p:tavLst>
                                    </p:anim>
                                  </p:childTnLst>
                                </p:cTn>
                              </p:par>
                            </p:childTnLst>
                          </p:cTn>
                        </p:par>
                        <p:par>
                          <p:cTn id="57" fill="hold">
                            <p:stCondLst>
                              <p:cond delay="12000"/>
                            </p:stCondLst>
                            <p:childTnLst>
                              <p:par>
                                <p:cTn id="58" presetID="2" presetClass="entr" presetSubtype="2" fill="hold" nodeType="afterEffect">
                                  <p:stCondLst>
                                    <p:cond delay="100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fill="hold"/>
                                        <p:tgtEl>
                                          <p:spTgt spid="40"/>
                                        </p:tgtEl>
                                        <p:attrNameLst>
                                          <p:attrName>ppt_x</p:attrName>
                                        </p:attrNameLst>
                                      </p:cBhvr>
                                      <p:tavLst>
                                        <p:tav tm="0">
                                          <p:val>
                                            <p:strVal val="1+#ppt_w/2"/>
                                          </p:val>
                                        </p:tav>
                                        <p:tav tm="100000">
                                          <p:val>
                                            <p:strVal val="#ppt_x"/>
                                          </p:val>
                                        </p:tav>
                                      </p:tavLst>
                                    </p:anim>
                                    <p:anim calcmode="lin" valueType="num">
                                      <p:cBhvr additive="base">
                                        <p:cTn id="61"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975" y="197376"/>
            <a:ext cx="7235601" cy="4830147"/>
          </a:xfrm>
          <a:prstGeom prst="rect">
            <a:avLst/>
          </a:prstGeom>
          <a:ln w="88900">
            <a:solidFill>
              <a:schemeClr val="bg1">
                <a:lumMod val="50000"/>
              </a:schemeClr>
            </a:solidFill>
          </a:ln>
        </p:spPr>
      </p:pic>
      <p:pic>
        <p:nvPicPr>
          <p:cNvPr id="15"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1562" y="192058"/>
            <a:ext cx="3774656" cy="4835483"/>
          </a:xfrm>
          <a:prstGeom prst="rect">
            <a:avLst/>
          </a:prstGeom>
          <a:ln w="88900">
            <a:solidFill>
              <a:schemeClr val="bg1">
                <a:lumMod val="50000"/>
              </a:schemeClr>
            </a:solidFill>
          </a:ln>
        </p:spPr>
      </p:pic>
      <p:pic>
        <p:nvPicPr>
          <p:cNvPr id="75" name="图片 7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0266" r="13063"/>
          <a:stretch/>
        </p:blipFill>
        <p:spPr>
          <a:xfrm>
            <a:off x="1723838" y="194608"/>
            <a:ext cx="5555540" cy="4830651"/>
          </a:xfrm>
          <a:prstGeom prst="rect">
            <a:avLst/>
          </a:prstGeom>
          <a:ln w="88900">
            <a:solidFill>
              <a:schemeClr val="bg1">
                <a:lumMod val="50000"/>
              </a:schemeClr>
            </a:solidFill>
          </a:ln>
        </p:spPr>
      </p:pic>
      <p:pic>
        <p:nvPicPr>
          <p:cNvPr id="83" name="图片 8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05667" y="198790"/>
            <a:ext cx="3227939" cy="4835481"/>
          </a:xfrm>
          <a:prstGeom prst="rect">
            <a:avLst/>
          </a:prstGeom>
          <a:ln w="88900">
            <a:solidFill>
              <a:schemeClr val="bg1">
                <a:lumMod val="50000"/>
              </a:schemeClr>
            </a:solidFill>
          </a:ln>
        </p:spPr>
      </p:pic>
      <p:pic>
        <p:nvPicPr>
          <p:cNvPr id="87" name="图片 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9156" y="194607"/>
            <a:ext cx="3220431" cy="4830648"/>
          </a:xfrm>
          <a:prstGeom prst="rect">
            <a:avLst/>
          </a:prstGeom>
          <a:ln w="88900">
            <a:solidFill>
              <a:schemeClr val="bg1">
                <a:lumMod val="50000"/>
              </a:schemeClr>
            </a:solidFill>
          </a:ln>
        </p:spPr>
      </p:pic>
      <p:grpSp>
        <p:nvGrpSpPr>
          <p:cNvPr id="5" name="组合 4"/>
          <p:cNvGrpSpPr/>
          <p:nvPr/>
        </p:nvGrpSpPr>
        <p:grpSpPr>
          <a:xfrm>
            <a:off x="5209708" y="3756293"/>
            <a:ext cx="3814315" cy="843794"/>
            <a:chOff x="5199343" y="5110471"/>
            <a:chExt cx="3814315" cy="843794"/>
          </a:xfrm>
        </p:grpSpPr>
        <p:sp>
          <p:nvSpPr>
            <p:cNvPr id="41" name="圆角矩形 40"/>
            <p:cNvSpPr/>
            <p:nvPr/>
          </p:nvSpPr>
          <p:spPr>
            <a:xfrm>
              <a:off x="5199343" y="5110471"/>
              <a:ext cx="3814315" cy="843794"/>
            </a:xfrm>
            <a:prstGeom prst="roundRect">
              <a:avLst>
                <a:gd name="adj" fmla="val 8381"/>
              </a:avLst>
            </a:prstGeom>
            <a:solidFill>
              <a:schemeClr val="bg1">
                <a:alpha val="50000"/>
              </a:schemeClr>
            </a:soli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9" name="组合 68"/>
            <p:cNvGrpSpPr/>
            <p:nvPr/>
          </p:nvGrpSpPr>
          <p:grpSpPr>
            <a:xfrm>
              <a:off x="6524033" y="5213953"/>
              <a:ext cx="1164934" cy="636831"/>
              <a:chOff x="1111655" y="718282"/>
              <a:chExt cx="417603" cy="636831"/>
            </a:xfrm>
          </p:grpSpPr>
          <p:sp>
            <p:nvSpPr>
              <p:cNvPr id="70" name="矩形 69"/>
              <p:cNvSpPr/>
              <p:nvPr/>
            </p:nvSpPr>
            <p:spPr>
              <a:xfrm>
                <a:off x="1111655" y="1078114"/>
                <a:ext cx="417603" cy="276999"/>
              </a:xfrm>
              <a:prstGeom prst="rect">
                <a:avLst/>
              </a:prstGeom>
            </p:spPr>
            <p:txBody>
              <a:bodyPr wrap="none">
                <a:spAutoFit/>
              </a:bodyPr>
              <a:lstStyle/>
              <a:p>
                <a:pPr algn="r"/>
                <a:r>
                  <a:rPr lang="en-US" altLang="zh-CN" sz="1200" dirty="0"/>
                  <a:t>Hardness tester</a:t>
                </a:r>
              </a:p>
            </p:txBody>
          </p:sp>
          <p:sp>
            <p:nvSpPr>
              <p:cNvPr id="71" name="矩形 70"/>
              <p:cNvSpPr/>
              <p:nvPr/>
            </p:nvSpPr>
            <p:spPr>
              <a:xfrm>
                <a:off x="1121861" y="718282"/>
                <a:ext cx="397192" cy="461665"/>
              </a:xfrm>
              <a:prstGeom prst="rect">
                <a:avLst/>
              </a:prstGeom>
            </p:spPr>
            <p:txBody>
              <a:bodyPr wrap="none">
                <a:spAutoFit/>
              </a:bodyPr>
              <a:lstStyle/>
              <a:p>
                <a:pPr algn="r"/>
                <a:r>
                  <a:rPr lang="zh-CN" altLang="en-US" sz="2400" b="1" dirty="0">
                    <a:solidFill>
                      <a:srgbClr val="E60012"/>
                    </a:solidFill>
                  </a:rPr>
                  <a:t>硬度计</a:t>
                </a:r>
              </a:p>
            </p:txBody>
          </p:sp>
        </p:grpSp>
      </p:grpSp>
      <p:grpSp>
        <p:nvGrpSpPr>
          <p:cNvPr id="26" name="组合 25"/>
          <p:cNvGrpSpPr/>
          <p:nvPr/>
        </p:nvGrpSpPr>
        <p:grpSpPr>
          <a:xfrm>
            <a:off x="-170363" y="411956"/>
            <a:ext cx="3636486" cy="397638"/>
            <a:chOff x="-238126" y="8246987"/>
            <a:chExt cx="4848648" cy="530184"/>
          </a:xfrm>
        </p:grpSpPr>
        <p:sp>
          <p:nvSpPr>
            <p:cNvPr id="28" name="圆角矩形 27"/>
            <p:cNvSpPr/>
            <p:nvPr/>
          </p:nvSpPr>
          <p:spPr>
            <a:xfrm>
              <a:off x="-238126" y="8246987"/>
              <a:ext cx="4556125" cy="530184"/>
            </a:xfrm>
            <a:prstGeom prst="roundRect">
              <a:avLst>
                <a:gd name="adj" fmla="val 8381"/>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0" name="矩形 29"/>
            <p:cNvSpPr/>
            <p:nvPr/>
          </p:nvSpPr>
          <p:spPr>
            <a:xfrm rot="5400000">
              <a:off x="1781893" y="8493566"/>
              <a:ext cx="324000" cy="180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6"/>
            <p:cNvSpPr txBox="1"/>
            <p:nvPr/>
          </p:nvSpPr>
          <p:spPr>
            <a:xfrm>
              <a:off x="479922" y="8260745"/>
              <a:ext cx="4130600" cy="492443"/>
            </a:xfrm>
            <a:prstGeom prst="rect">
              <a:avLst/>
            </a:prstGeom>
            <a:noFill/>
          </p:spPr>
          <p:txBody>
            <a:bodyPr wrap="square" rtlCol="0">
              <a:spAutoFit/>
            </a:bodyPr>
            <a:lstStyle/>
            <a:p>
              <a:r>
                <a:rPr lang="zh-CN" altLang="en-US" sz="1800" b="1" dirty="0">
                  <a:solidFill>
                    <a:srgbClr val="E60012"/>
                  </a:solidFill>
                  <a:latin typeface="+mj-ea"/>
                  <a:ea typeface="+mj-ea"/>
                </a:rPr>
                <a:t>检测仪器 </a:t>
              </a:r>
              <a:r>
                <a:rPr lang="zh-CN" altLang="en-US" sz="1800" b="1" dirty="0" smtClean="0">
                  <a:solidFill>
                    <a:srgbClr val="E60012"/>
                  </a:solidFill>
                  <a:latin typeface="+mj-ea"/>
                  <a:ea typeface="+mj-ea"/>
                </a:rPr>
                <a:t>  </a:t>
              </a:r>
              <a:r>
                <a:rPr lang="en-US" altLang="zh-CN" dirty="0" smtClean="0">
                  <a:ea typeface="宋体" panose="02010600030101010101" pitchFamily="2" charset="-122"/>
                </a:rPr>
                <a:t>Precision </a:t>
              </a:r>
              <a:r>
                <a:rPr lang="en-US" altLang="zh-CN" dirty="0">
                  <a:ea typeface="宋体" panose="02010600030101010101" pitchFamily="2" charset="-122"/>
                </a:rPr>
                <a:t>instrument</a:t>
              </a:r>
            </a:p>
          </p:txBody>
        </p:sp>
      </p:grpSp>
      <p:grpSp>
        <p:nvGrpSpPr>
          <p:cNvPr id="33" name="组合 32"/>
          <p:cNvGrpSpPr/>
          <p:nvPr/>
        </p:nvGrpSpPr>
        <p:grpSpPr>
          <a:xfrm>
            <a:off x="0" y="4610207"/>
            <a:ext cx="9040636" cy="309942"/>
            <a:chOff x="0" y="4610207"/>
            <a:chExt cx="9040636" cy="309942"/>
          </a:xfrm>
        </p:grpSpPr>
        <p:sp>
          <p:nvSpPr>
            <p:cNvPr id="34" name="矩形 33"/>
            <p:cNvSpPr/>
            <p:nvPr userDrawn="1"/>
          </p:nvSpPr>
          <p:spPr>
            <a:xfrm>
              <a:off x="0" y="4893645"/>
              <a:ext cx="7953375" cy="135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37" name="图片 36"/>
            <p:cNvPicPr>
              <a:picLocks noChangeAspect="1"/>
            </p:cNvPicPr>
            <p:nvPr userDrawn="1"/>
          </p:nvPicPr>
          <p:blipFill>
            <a:blip r:embed="rId9"/>
            <a:stretch>
              <a:fillRect/>
            </a:stretch>
          </p:blipFill>
          <p:spPr>
            <a:xfrm>
              <a:off x="7990479" y="4610207"/>
              <a:ext cx="1050157" cy="309942"/>
            </a:xfrm>
            <a:prstGeom prst="rect">
              <a:avLst/>
            </a:prstGeom>
          </p:spPr>
        </p:pic>
      </p:grpSp>
      <p:grpSp>
        <p:nvGrpSpPr>
          <p:cNvPr id="4" name="组合 3"/>
          <p:cNvGrpSpPr/>
          <p:nvPr/>
        </p:nvGrpSpPr>
        <p:grpSpPr>
          <a:xfrm>
            <a:off x="5209708" y="3756293"/>
            <a:ext cx="3814315" cy="843794"/>
            <a:chOff x="5220072" y="3756293"/>
            <a:chExt cx="3814315" cy="843794"/>
          </a:xfrm>
        </p:grpSpPr>
        <p:sp>
          <p:nvSpPr>
            <p:cNvPr id="39" name="圆角矩形 38"/>
            <p:cNvSpPr/>
            <p:nvPr/>
          </p:nvSpPr>
          <p:spPr>
            <a:xfrm>
              <a:off x="5220072" y="3756293"/>
              <a:ext cx="3814315" cy="843794"/>
            </a:xfrm>
            <a:prstGeom prst="roundRect">
              <a:avLst>
                <a:gd name="adj" fmla="val 8381"/>
              </a:avLst>
            </a:prstGeom>
            <a:solidFill>
              <a:schemeClr val="bg1">
                <a:alpha val="50000"/>
              </a:schemeClr>
            </a:soli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6337479" y="3875508"/>
              <a:ext cx="1590628" cy="636831"/>
              <a:chOff x="1104793" y="718282"/>
              <a:chExt cx="570205" cy="636831"/>
            </a:xfrm>
          </p:grpSpPr>
          <p:sp>
            <p:nvSpPr>
              <p:cNvPr id="29" name="矩形 28"/>
              <p:cNvSpPr/>
              <p:nvPr/>
            </p:nvSpPr>
            <p:spPr>
              <a:xfrm>
                <a:off x="1104793" y="1078114"/>
                <a:ext cx="570205" cy="276999"/>
              </a:xfrm>
              <a:prstGeom prst="rect">
                <a:avLst/>
              </a:prstGeom>
            </p:spPr>
            <p:txBody>
              <a:bodyPr wrap="none">
                <a:spAutoFit/>
              </a:bodyPr>
              <a:lstStyle/>
              <a:p>
                <a:pPr algn="r"/>
                <a:r>
                  <a:rPr lang="en-US" altLang="zh-CN" sz="1200" dirty="0"/>
                  <a:t>Roundness instrument</a:t>
                </a:r>
              </a:p>
            </p:txBody>
          </p:sp>
          <p:sp>
            <p:nvSpPr>
              <p:cNvPr id="31" name="矩形 30"/>
              <p:cNvSpPr/>
              <p:nvPr/>
            </p:nvSpPr>
            <p:spPr>
              <a:xfrm>
                <a:off x="1191299" y="718282"/>
                <a:ext cx="397192" cy="461665"/>
              </a:xfrm>
              <a:prstGeom prst="rect">
                <a:avLst/>
              </a:prstGeom>
            </p:spPr>
            <p:txBody>
              <a:bodyPr wrap="none">
                <a:spAutoFit/>
              </a:bodyPr>
              <a:lstStyle/>
              <a:p>
                <a:pPr algn="r"/>
                <a:r>
                  <a:rPr lang="zh-CN" altLang="en-US" sz="2400" b="1" dirty="0">
                    <a:solidFill>
                      <a:srgbClr val="E60012"/>
                    </a:solidFill>
                  </a:rPr>
                  <a:t>圆度仪</a:t>
                </a:r>
              </a:p>
            </p:txBody>
          </p:sp>
        </p:grpSp>
      </p:grpSp>
      <p:grpSp>
        <p:nvGrpSpPr>
          <p:cNvPr id="6" name="组合 5"/>
          <p:cNvGrpSpPr/>
          <p:nvPr/>
        </p:nvGrpSpPr>
        <p:grpSpPr>
          <a:xfrm>
            <a:off x="5226321" y="3756293"/>
            <a:ext cx="3814315" cy="843794"/>
            <a:chOff x="5226321" y="5325919"/>
            <a:chExt cx="3814315" cy="843794"/>
          </a:xfrm>
        </p:grpSpPr>
        <p:sp>
          <p:nvSpPr>
            <p:cNvPr id="42" name="圆角矩形 41"/>
            <p:cNvSpPr/>
            <p:nvPr/>
          </p:nvSpPr>
          <p:spPr>
            <a:xfrm>
              <a:off x="5226321" y="5325919"/>
              <a:ext cx="3814315" cy="843794"/>
            </a:xfrm>
            <a:prstGeom prst="roundRect">
              <a:avLst>
                <a:gd name="adj" fmla="val 8381"/>
              </a:avLst>
            </a:prstGeom>
            <a:solidFill>
              <a:schemeClr val="bg1">
                <a:alpha val="50000"/>
              </a:schemeClr>
            </a:soli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p:cNvGrpSpPr/>
            <p:nvPr/>
          </p:nvGrpSpPr>
          <p:grpSpPr>
            <a:xfrm>
              <a:off x="6579480" y="5448451"/>
              <a:ext cx="1107996" cy="636831"/>
              <a:chOff x="982082" y="718282"/>
              <a:chExt cx="397192" cy="636831"/>
            </a:xfrm>
          </p:grpSpPr>
          <p:sp>
            <p:nvSpPr>
              <p:cNvPr id="73" name="矩形 72"/>
              <p:cNvSpPr/>
              <p:nvPr/>
            </p:nvSpPr>
            <p:spPr>
              <a:xfrm>
                <a:off x="1044281" y="1078114"/>
                <a:ext cx="272794" cy="276999"/>
              </a:xfrm>
              <a:prstGeom prst="rect">
                <a:avLst/>
              </a:prstGeom>
            </p:spPr>
            <p:txBody>
              <a:bodyPr wrap="none">
                <a:spAutoFit/>
              </a:bodyPr>
              <a:lstStyle/>
              <a:p>
                <a:pPr algn="r"/>
                <a:r>
                  <a:rPr lang="en-US" altLang="zh-CN" sz="1200" dirty="0"/>
                  <a:t>Projector</a:t>
                </a:r>
              </a:p>
            </p:txBody>
          </p:sp>
          <p:sp>
            <p:nvSpPr>
              <p:cNvPr id="74" name="矩形 73"/>
              <p:cNvSpPr/>
              <p:nvPr/>
            </p:nvSpPr>
            <p:spPr>
              <a:xfrm>
                <a:off x="982082" y="718282"/>
                <a:ext cx="397192" cy="461665"/>
              </a:xfrm>
              <a:prstGeom prst="rect">
                <a:avLst/>
              </a:prstGeom>
            </p:spPr>
            <p:txBody>
              <a:bodyPr wrap="none">
                <a:spAutoFit/>
              </a:bodyPr>
              <a:lstStyle/>
              <a:p>
                <a:pPr algn="r"/>
                <a:r>
                  <a:rPr lang="zh-CN" altLang="en-US" sz="2400" b="1" dirty="0">
                    <a:solidFill>
                      <a:srgbClr val="E60012"/>
                    </a:solidFill>
                  </a:rPr>
                  <a:t>投影仪</a:t>
                </a:r>
              </a:p>
            </p:txBody>
          </p:sp>
        </p:grpSp>
      </p:grpSp>
      <p:grpSp>
        <p:nvGrpSpPr>
          <p:cNvPr id="7" name="组合 6"/>
          <p:cNvGrpSpPr/>
          <p:nvPr/>
        </p:nvGrpSpPr>
        <p:grpSpPr>
          <a:xfrm>
            <a:off x="4620337" y="3756293"/>
            <a:ext cx="5026282" cy="843794"/>
            <a:chOff x="4620337" y="5145475"/>
            <a:chExt cx="5026282" cy="843794"/>
          </a:xfrm>
        </p:grpSpPr>
        <p:sp>
          <p:nvSpPr>
            <p:cNvPr id="43" name="圆角矩形 42"/>
            <p:cNvSpPr/>
            <p:nvPr/>
          </p:nvSpPr>
          <p:spPr>
            <a:xfrm>
              <a:off x="5226321" y="5145475"/>
              <a:ext cx="3814315" cy="843794"/>
            </a:xfrm>
            <a:prstGeom prst="roundRect">
              <a:avLst>
                <a:gd name="adj" fmla="val 8381"/>
              </a:avLst>
            </a:prstGeom>
            <a:solidFill>
              <a:schemeClr val="bg1">
                <a:alpha val="50000"/>
              </a:schemeClr>
            </a:soli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4620337" y="5253719"/>
              <a:ext cx="5026282" cy="627306"/>
              <a:chOff x="382588" y="718282"/>
              <a:chExt cx="1801812" cy="627306"/>
            </a:xfrm>
          </p:grpSpPr>
          <p:sp>
            <p:nvSpPr>
              <p:cNvPr id="81" name="矩形 80"/>
              <p:cNvSpPr/>
              <p:nvPr/>
            </p:nvSpPr>
            <p:spPr>
              <a:xfrm>
                <a:off x="483249" y="1068589"/>
                <a:ext cx="1600490" cy="276999"/>
              </a:xfrm>
              <a:prstGeom prst="rect">
                <a:avLst/>
              </a:prstGeom>
            </p:spPr>
            <p:txBody>
              <a:bodyPr wrap="square">
                <a:spAutoFit/>
              </a:bodyPr>
              <a:lstStyle/>
              <a:p>
                <a:pPr algn="ctr"/>
                <a:r>
                  <a:rPr lang="en-US" altLang="zh-CN" sz="1200" dirty="0"/>
                  <a:t>S0910 bearing vibration monitoring instrument</a:t>
                </a:r>
              </a:p>
            </p:txBody>
          </p:sp>
          <p:sp>
            <p:nvSpPr>
              <p:cNvPr id="82" name="矩形 81"/>
              <p:cNvSpPr/>
              <p:nvPr/>
            </p:nvSpPr>
            <p:spPr>
              <a:xfrm>
                <a:off x="382588" y="718282"/>
                <a:ext cx="1801812" cy="461665"/>
              </a:xfrm>
              <a:prstGeom prst="rect">
                <a:avLst/>
              </a:prstGeom>
            </p:spPr>
            <p:txBody>
              <a:bodyPr wrap="square">
                <a:spAutoFit/>
              </a:bodyPr>
              <a:lstStyle/>
              <a:p>
                <a:pPr algn="ctr"/>
                <a:r>
                  <a:rPr lang="en-US" altLang="zh-CN" sz="2400" b="1" dirty="0">
                    <a:solidFill>
                      <a:srgbClr val="E60012"/>
                    </a:solidFill>
                  </a:rPr>
                  <a:t>S0910</a:t>
                </a:r>
                <a:r>
                  <a:rPr lang="zh-CN" altLang="en-US" sz="2400" b="1" dirty="0">
                    <a:solidFill>
                      <a:srgbClr val="E60012"/>
                    </a:solidFill>
                  </a:rPr>
                  <a:t>轴承振动</a:t>
                </a:r>
                <a:r>
                  <a:rPr lang="zh-CN" altLang="en-US" sz="2400" b="1" dirty="0" smtClean="0">
                    <a:solidFill>
                      <a:srgbClr val="E60012"/>
                    </a:solidFill>
                  </a:rPr>
                  <a:t>测试仪</a:t>
                </a:r>
                <a:endParaRPr lang="zh-CN" altLang="en-US" sz="2400" b="1" dirty="0">
                  <a:solidFill>
                    <a:srgbClr val="E60012"/>
                  </a:solidFill>
                </a:endParaRPr>
              </a:p>
            </p:txBody>
          </p:sp>
        </p:grpSp>
      </p:grpSp>
      <p:grpSp>
        <p:nvGrpSpPr>
          <p:cNvPr id="8" name="组合 7"/>
          <p:cNvGrpSpPr/>
          <p:nvPr/>
        </p:nvGrpSpPr>
        <p:grpSpPr>
          <a:xfrm>
            <a:off x="4501608" y="3756293"/>
            <a:ext cx="5092694" cy="843794"/>
            <a:chOff x="4501608" y="4936289"/>
            <a:chExt cx="5092694" cy="843794"/>
          </a:xfrm>
        </p:grpSpPr>
        <p:sp>
          <p:nvSpPr>
            <p:cNvPr id="44" name="圆角矩形 43"/>
            <p:cNvSpPr/>
            <p:nvPr/>
          </p:nvSpPr>
          <p:spPr>
            <a:xfrm>
              <a:off x="5209707" y="4936289"/>
              <a:ext cx="3814315" cy="843794"/>
            </a:xfrm>
            <a:prstGeom prst="roundRect">
              <a:avLst>
                <a:gd name="adj" fmla="val 8381"/>
              </a:avLst>
            </a:prstGeom>
            <a:solidFill>
              <a:schemeClr val="bg1">
                <a:alpha val="50000"/>
              </a:schemeClr>
            </a:solidFill>
            <a:ln>
              <a:noFill/>
            </a:ln>
            <a:effectLst>
              <a:outerShdw blurRad="762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83"/>
            <p:cNvGrpSpPr/>
            <p:nvPr/>
          </p:nvGrpSpPr>
          <p:grpSpPr>
            <a:xfrm>
              <a:off x="4501608" y="5037133"/>
              <a:ext cx="5092694" cy="640006"/>
              <a:chOff x="382588" y="718282"/>
              <a:chExt cx="1825619" cy="640006"/>
            </a:xfrm>
          </p:grpSpPr>
          <p:sp>
            <p:nvSpPr>
              <p:cNvPr id="85" name="矩形 84"/>
              <p:cNvSpPr/>
              <p:nvPr/>
            </p:nvSpPr>
            <p:spPr>
              <a:xfrm>
                <a:off x="495153" y="1081289"/>
                <a:ext cx="1600490" cy="276999"/>
              </a:xfrm>
              <a:prstGeom prst="rect">
                <a:avLst/>
              </a:prstGeom>
            </p:spPr>
            <p:txBody>
              <a:bodyPr wrap="square">
                <a:spAutoFit/>
              </a:bodyPr>
              <a:lstStyle/>
              <a:p>
                <a:pPr algn="ctr"/>
                <a:r>
                  <a:rPr lang="en-US" altLang="zh-CN" sz="1200" dirty="0"/>
                  <a:t>BVT bearing vibration monitoring instrument </a:t>
                </a:r>
              </a:p>
            </p:txBody>
          </p:sp>
          <p:sp>
            <p:nvSpPr>
              <p:cNvPr id="86" name="矩形 85"/>
              <p:cNvSpPr/>
              <p:nvPr/>
            </p:nvSpPr>
            <p:spPr>
              <a:xfrm>
                <a:off x="382588" y="718282"/>
                <a:ext cx="1825619" cy="461665"/>
              </a:xfrm>
              <a:prstGeom prst="rect">
                <a:avLst/>
              </a:prstGeom>
            </p:spPr>
            <p:txBody>
              <a:bodyPr wrap="square">
                <a:spAutoFit/>
              </a:bodyPr>
              <a:lstStyle/>
              <a:p>
                <a:pPr algn="ctr"/>
                <a:r>
                  <a:rPr lang="en-US" altLang="zh-CN" sz="2400" b="1" dirty="0">
                    <a:solidFill>
                      <a:srgbClr val="E60012"/>
                    </a:solidFill>
                  </a:rPr>
                  <a:t>BVT</a:t>
                </a:r>
                <a:r>
                  <a:rPr lang="zh-CN" altLang="en-US" sz="2400" b="1" dirty="0">
                    <a:solidFill>
                      <a:srgbClr val="E60012"/>
                    </a:solidFill>
                  </a:rPr>
                  <a:t>型轴承振动测试仪</a:t>
                </a:r>
              </a:p>
            </p:txBody>
          </p:sp>
        </p:grpSp>
      </p:grpSp>
    </p:spTree>
    <p:extLst>
      <p:ext uri="{BB962C8B-B14F-4D97-AF65-F5344CB8AC3E}">
        <p14:creationId xmlns:p14="http://schemas.microsoft.com/office/powerpoint/2010/main" val="1935418902"/>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42"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xit" presetSubtype="1" fill="hold" nodeType="clickEffect">
                                  <p:stCondLst>
                                    <p:cond delay="0"/>
                                  </p:stCondLst>
                                  <p:childTnLst>
                                    <p:anim calcmode="lin" valueType="num">
                                      <p:cBhvr additive="base">
                                        <p:cTn id="17" dur="500"/>
                                        <p:tgtEl>
                                          <p:spTgt spid="4"/>
                                        </p:tgtEl>
                                        <p:attrNameLst>
                                          <p:attrName>ppt_y</p:attrName>
                                        </p:attrNameLst>
                                      </p:cBhvr>
                                      <p:tavLst>
                                        <p:tav tm="0">
                                          <p:val>
                                            <p:strVal val="#ppt_y"/>
                                          </p:val>
                                        </p:tav>
                                        <p:tav tm="100000">
                                          <p:val>
                                            <p:strVal val="#ppt_y-#ppt_h*1.125000"/>
                                          </p:val>
                                        </p:tav>
                                      </p:tavLst>
                                    </p:anim>
                                    <p:animEffect transition="out" filter="wipe(up)">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par>
                                <p:cTn id="23" presetID="1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par>
                                <p:cTn id="27" presetID="21" presetClass="entr" presetSubtype="2"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2)">
                                      <p:cBhvr>
                                        <p:cTn id="29" dur="1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xit" presetSubtype="1" fill="hold" nodeType="clickEffect">
                                  <p:stCondLst>
                                    <p:cond delay="0"/>
                                  </p:stCondLst>
                                  <p:childTnLst>
                                    <p:anim calcmode="lin" valueType="num">
                                      <p:cBhvr additive="base">
                                        <p:cTn id="33" dur="500"/>
                                        <p:tgtEl>
                                          <p:spTgt spid="5"/>
                                        </p:tgtEl>
                                        <p:attrNameLst>
                                          <p:attrName>ppt_y</p:attrName>
                                        </p:attrNameLst>
                                      </p:cBhvr>
                                      <p:tavLst>
                                        <p:tav tm="0">
                                          <p:val>
                                            <p:strVal val="#ppt_y"/>
                                          </p:val>
                                        </p:tav>
                                        <p:tav tm="100000">
                                          <p:val>
                                            <p:strVal val="#ppt_y-#ppt_h*1.125000"/>
                                          </p:val>
                                        </p:tav>
                                      </p:tavLst>
                                    </p:anim>
                                    <p:animEffect transition="out" filter="wipe(up)">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2" presetClass="entr" presetSubtype="4"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p:tgtEl>
                                          <p:spTgt spid="6"/>
                                        </p:tgtEl>
                                        <p:attrNameLst>
                                          <p:attrName>ppt_y</p:attrName>
                                        </p:attrNameLst>
                                      </p:cBhvr>
                                      <p:tavLst>
                                        <p:tav tm="0">
                                          <p:val>
                                            <p:strVal val="#ppt_y+#ppt_h*1.125000"/>
                                          </p:val>
                                        </p:tav>
                                        <p:tav tm="100000">
                                          <p:val>
                                            <p:strVal val="#ppt_y"/>
                                          </p:val>
                                        </p:tav>
                                      </p:tavLst>
                                    </p:anim>
                                    <p:animEffect transition="in" filter="wipe(up)">
                                      <p:cBhvr>
                                        <p:cTn id="39" dur="500"/>
                                        <p:tgtEl>
                                          <p:spTgt spid="6"/>
                                        </p:tgtEl>
                                      </p:cBhvr>
                                    </p:animEffect>
                                  </p:childTnLst>
                                </p:cTn>
                              </p:par>
                              <p:par>
                                <p:cTn id="40" presetID="16" presetClass="entr" presetSubtype="21" fill="hold"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arn(inVertical)">
                                      <p:cBhvr>
                                        <p:cTn id="42" dur="500"/>
                                        <p:tgtEl>
                                          <p:spTgt spid="75"/>
                                        </p:tgtEl>
                                      </p:cBhvr>
                                    </p:animEffec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2" presetClass="exit" presetSubtype="1" fill="hold" nodeType="clickEffect">
                                  <p:stCondLst>
                                    <p:cond delay="0"/>
                                  </p:stCondLst>
                                  <p:childTnLst>
                                    <p:anim calcmode="lin" valueType="num">
                                      <p:cBhvr additive="base">
                                        <p:cTn id="49" dur="500"/>
                                        <p:tgtEl>
                                          <p:spTgt spid="6"/>
                                        </p:tgtEl>
                                        <p:attrNameLst>
                                          <p:attrName>ppt_y</p:attrName>
                                        </p:attrNameLst>
                                      </p:cBhvr>
                                      <p:tavLst>
                                        <p:tav tm="0">
                                          <p:val>
                                            <p:strVal val="#ppt_y"/>
                                          </p:val>
                                        </p:tav>
                                        <p:tav tm="100000">
                                          <p:val>
                                            <p:strVal val="#ppt_y-#ppt_h*1.125000"/>
                                          </p:val>
                                        </p:tav>
                                      </p:tavLst>
                                    </p:anim>
                                    <p:animEffect transition="out" filter="wipe(up)">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75"/>
                                        </p:tgtEl>
                                      </p:cBhvr>
                                    </p:animEffect>
                                    <p:set>
                                      <p:cBhvr>
                                        <p:cTn id="54" dur="1" fill="hold">
                                          <p:stCondLst>
                                            <p:cond delay="499"/>
                                          </p:stCondLst>
                                        </p:cTn>
                                        <p:tgtEl>
                                          <p:spTgt spid="75"/>
                                        </p:tgtEl>
                                        <p:attrNameLst>
                                          <p:attrName>style.visibility</p:attrName>
                                        </p:attrNameLst>
                                      </p:cBhvr>
                                      <p:to>
                                        <p:strVal val="hidden"/>
                                      </p:to>
                                    </p:set>
                                  </p:childTnLst>
                                </p:cTn>
                              </p:par>
                              <p:par>
                                <p:cTn id="55" presetID="12" presetClass="entr" presetSubtype="4"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p:tgtEl>
                                          <p:spTgt spid="7"/>
                                        </p:tgtEl>
                                        <p:attrNameLst>
                                          <p:attrName>ppt_y</p:attrName>
                                        </p:attrNameLst>
                                      </p:cBhvr>
                                      <p:tavLst>
                                        <p:tav tm="0">
                                          <p:val>
                                            <p:strVal val="#ppt_y+#ppt_h*1.125000"/>
                                          </p:val>
                                        </p:tav>
                                        <p:tav tm="100000">
                                          <p:val>
                                            <p:strVal val="#ppt_y"/>
                                          </p:val>
                                        </p:tav>
                                      </p:tavLst>
                                    </p:anim>
                                    <p:animEffect transition="in" filter="wipe(up)">
                                      <p:cBhvr>
                                        <p:cTn id="58" dur="500"/>
                                        <p:tgtEl>
                                          <p:spTgt spid="7"/>
                                        </p:tgtEl>
                                      </p:cBhvr>
                                    </p:animEffect>
                                  </p:childTnLst>
                                </p:cTn>
                              </p:par>
                              <p:par>
                                <p:cTn id="59" presetID="55" presetClass="entr" presetSubtype="0"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anim calcmode="lin" valueType="num">
                                      <p:cBhvr>
                                        <p:cTn id="61" dur="1000" fill="hold"/>
                                        <p:tgtEl>
                                          <p:spTgt spid="83"/>
                                        </p:tgtEl>
                                        <p:attrNameLst>
                                          <p:attrName>ppt_w</p:attrName>
                                        </p:attrNameLst>
                                      </p:cBhvr>
                                      <p:tavLst>
                                        <p:tav tm="0">
                                          <p:val>
                                            <p:strVal val="#ppt_w*0.70"/>
                                          </p:val>
                                        </p:tav>
                                        <p:tav tm="100000">
                                          <p:val>
                                            <p:strVal val="#ppt_w"/>
                                          </p:val>
                                        </p:tav>
                                      </p:tavLst>
                                    </p:anim>
                                    <p:anim calcmode="lin" valueType="num">
                                      <p:cBhvr>
                                        <p:cTn id="62" dur="1000" fill="hold"/>
                                        <p:tgtEl>
                                          <p:spTgt spid="83"/>
                                        </p:tgtEl>
                                        <p:attrNameLst>
                                          <p:attrName>ppt_h</p:attrName>
                                        </p:attrNameLst>
                                      </p:cBhvr>
                                      <p:tavLst>
                                        <p:tav tm="0">
                                          <p:val>
                                            <p:strVal val="#ppt_h"/>
                                          </p:val>
                                        </p:tav>
                                        <p:tav tm="100000">
                                          <p:val>
                                            <p:strVal val="#ppt_h"/>
                                          </p:val>
                                        </p:tav>
                                      </p:tavLst>
                                    </p:anim>
                                    <p:animEffect transition="in" filter="fade">
                                      <p:cBhvr>
                                        <p:cTn id="63" dur="1000"/>
                                        <p:tgtEl>
                                          <p:spTgt spid="83"/>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xit" presetSubtype="1" fill="hold" nodeType="clickEffect">
                                  <p:stCondLst>
                                    <p:cond delay="0"/>
                                  </p:stCondLst>
                                  <p:childTnLst>
                                    <p:anim calcmode="lin" valueType="num">
                                      <p:cBhvr additive="base">
                                        <p:cTn id="67" dur="500"/>
                                        <p:tgtEl>
                                          <p:spTgt spid="7"/>
                                        </p:tgtEl>
                                        <p:attrNameLst>
                                          <p:attrName>ppt_y</p:attrName>
                                        </p:attrNameLst>
                                      </p:cBhvr>
                                      <p:tavLst>
                                        <p:tav tm="0">
                                          <p:val>
                                            <p:strVal val="#ppt_y"/>
                                          </p:val>
                                        </p:tav>
                                        <p:tav tm="100000">
                                          <p:val>
                                            <p:strVal val="#ppt_y-#ppt_h*1.125000"/>
                                          </p:val>
                                        </p:tav>
                                      </p:tavLst>
                                    </p:anim>
                                    <p:animEffect transition="out" filter="wipe(up)">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83"/>
                                        </p:tgtEl>
                                      </p:cBhvr>
                                    </p:animEffect>
                                    <p:set>
                                      <p:cBhvr>
                                        <p:cTn id="72" dur="1" fill="hold">
                                          <p:stCondLst>
                                            <p:cond delay="499"/>
                                          </p:stCondLst>
                                        </p:cTn>
                                        <p:tgtEl>
                                          <p:spTgt spid="83"/>
                                        </p:tgtEl>
                                        <p:attrNameLst>
                                          <p:attrName>style.visibility</p:attrName>
                                        </p:attrNameLst>
                                      </p:cBhvr>
                                      <p:to>
                                        <p:strVal val="hidden"/>
                                      </p:to>
                                    </p:set>
                                  </p:childTnLst>
                                </p:cTn>
                              </p:par>
                              <p:par>
                                <p:cTn id="73" presetID="14" presetClass="entr" presetSubtype="10" fill="hold" nodeType="with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randombar(horizontal)">
                                      <p:cBhvr>
                                        <p:cTn id="75" dur="500"/>
                                        <p:tgtEl>
                                          <p:spTgt spid="87"/>
                                        </p:tgtEl>
                                      </p:cBhvr>
                                    </p:animEffect>
                                  </p:childTnLst>
                                </p:cTn>
                              </p:par>
                              <p:par>
                                <p:cTn id="76" presetID="12" presetClass="entr" presetSubtype="4" fill="hold" nodeType="withEffect">
                                  <p:stCondLst>
                                    <p:cond delay="0"/>
                                  </p:stCondLst>
                                  <p:childTnLst>
                                    <p:set>
                                      <p:cBhvr>
                                        <p:cTn id="77" dur="1" fill="hold">
                                          <p:stCondLst>
                                            <p:cond delay="0"/>
                                          </p:stCondLst>
                                        </p:cTn>
                                        <p:tgtEl>
                                          <p:spTgt spid="8"/>
                                        </p:tgtEl>
                                        <p:attrNameLst>
                                          <p:attrName>style.visibility</p:attrName>
                                        </p:attrNameLst>
                                      </p:cBhvr>
                                      <p:to>
                                        <p:strVal val="visible"/>
                                      </p:to>
                                    </p:set>
                                    <p:anim calcmode="lin" valueType="num">
                                      <p:cBhvr additive="base">
                                        <p:cTn id="78" dur="500"/>
                                        <p:tgtEl>
                                          <p:spTgt spid="8"/>
                                        </p:tgtEl>
                                        <p:attrNameLst>
                                          <p:attrName>ppt_y</p:attrName>
                                        </p:attrNameLst>
                                      </p:cBhvr>
                                      <p:tavLst>
                                        <p:tav tm="0">
                                          <p:val>
                                            <p:strVal val="#ppt_y+#ppt_h*1.125000"/>
                                          </p:val>
                                        </p:tav>
                                        <p:tav tm="100000">
                                          <p:val>
                                            <p:strVal val="#ppt_y"/>
                                          </p:val>
                                        </p:tav>
                                      </p:tavLst>
                                    </p:anim>
                                    <p:animEffect transition="in" filter="wipe(up)">
                                      <p:cBhvr>
                                        <p:cTn id="7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用">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2385</TotalTime>
  <Words>879</Words>
  <Application>Microsoft Office PowerPoint</Application>
  <PresentationFormat>全屏显示(16:9)</PresentationFormat>
  <Paragraphs>184</Paragraphs>
  <Slides>17</Slides>
  <Notes>16</Notes>
  <HiddenSlides>0</HiddenSlides>
  <MMClips>1</MMClips>
  <ScaleCrop>false</ScaleCrop>
  <HeadingPairs>
    <vt:vector size="4" baseType="variant">
      <vt:variant>
        <vt:lpstr>主题</vt:lpstr>
      </vt:variant>
      <vt:variant>
        <vt:i4>1</vt:i4>
      </vt:variant>
      <vt:variant>
        <vt:lpstr>幻灯片标题</vt:lpstr>
      </vt:variant>
      <vt:variant>
        <vt:i4>17</vt:i4>
      </vt:variant>
    </vt:vector>
  </HeadingPairs>
  <TitlesOfParts>
    <vt:vector size="18"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宁波思翔广告有限公司</cp:lastModifiedBy>
  <cp:revision>339</cp:revision>
  <dcterms:created xsi:type="dcterms:W3CDTF">2015-07-11T02:14:41Z</dcterms:created>
  <dcterms:modified xsi:type="dcterms:W3CDTF">2015-11-18T06:52:06Z</dcterms:modified>
</cp:coreProperties>
</file>